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1" r:id="rId1"/>
  </p:sldMasterIdLst>
  <p:notesMasterIdLst>
    <p:notesMasterId r:id="rId82"/>
  </p:notesMasterIdLst>
  <p:sldIdLst>
    <p:sldId id="256" r:id="rId2"/>
    <p:sldId id="348" r:id="rId3"/>
    <p:sldId id="350" r:id="rId4"/>
    <p:sldId id="351" r:id="rId5"/>
    <p:sldId id="260" r:id="rId6"/>
    <p:sldId id="333" r:id="rId7"/>
    <p:sldId id="261" r:id="rId8"/>
    <p:sldId id="263" r:id="rId9"/>
    <p:sldId id="353" r:id="rId10"/>
    <p:sldId id="352" r:id="rId11"/>
    <p:sldId id="354" r:id="rId12"/>
    <p:sldId id="355" r:id="rId13"/>
    <p:sldId id="357" r:id="rId14"/>
    <p:sldId id="358" r:id="rId15"/>
    <p:sldId id="332" r:id="rId16"/>
    <p:sldId id="465" r:id="rId17"/>
    <p:sldId id="366" r:id="rId18"/>
    <p:sldId id="364" r:id="rId19"/>
    <p:sldId id="266" r:id="rId20"/>
    <p:sldId id="314" r:id="rId21"/>
    <p:sldId id="305" r:id="rId22"/>
    <p:sldId id="360" r:id="rId23"/>
    <p:sldId id="365" r:id="rId24"/>
    <p:sldId id="361" r:id="rId25"/>
    <p:sldId id="362" r:id="rId26"/>
    <p:sldId id="367" r:id="rId27"/>
    <p:sldId id="368" r:id="rId28"/>
    <p:sldId id="369" r:id="rId29"/>
    <p:sldId id="374" r:id="rId30"/>
    <p:sldId id="376" r:id="rId31"/>
    <p:sldId id="377" r:id="rId32"/>
    <p:sldId id="398" r:id="rId33"/>
    <p:sldId id="378" r:id="rId34"/>
    <p:sldId id="379" r:id="rId35"/>
    <p:sldId id="464" r:id="rId36"/>
    <p:sldId id="397" r:id="rId37"/>
    <p:sldId id="399" r:id="rId38"/>
    <p:sldId id="428" r:id="rId39"/>
    <p:sldId id="446" r:id="rId40"/>
    <p:sldId id="447" r:id="rId41"/>
    <p:sldId id="448" r:id="rId42"/>
    <p:sldId id="449" r:id="rId43"/>
    <p:sldId id="450" r:id="rId44"/>
    <p:sldId id="429" r:id="rId45"/>
    <p:sldId id="321" r:id="rId46"/>
    <p:sldId id="430" r:id="rId47"/>
    <p:sldId id="431" r:id="rId48"/>
    <p:sldId id="318" r:id="rId49"/>
    <p:sldId id="459" r:id="rId50"/>
    <p:sldId id="440" r:id="rId51"/>
    <p:sldId id="441" r:id="rId52"/>
    <p:sldId id="442" r:id="rId53"/>
    <p:sldId id="443" r:id="rId54"/>
    <p:sldId id="462" r:id="rId55"/>
    <p:sldId id="466" r:id="rId56"/>
    <p:sldId id="463" r:id="rId57"/>
    <p:sldId id="453" r:id="rId58"/>
    <p:sldId id="380" r:id="rId59"/>
    <p:sldId id="400" r:id="rId60"/>
    <p:sldId id="401" r:id="rId61"/>
    <p:sldId id="402" r:id="rId62"/>
    <p:sldId id="403" r:id="rId63"/>
    <p:sldId id="404" r:id="rId64"/>
    <p:sldId id="405" r:id="rId65"/>
    <p:sldId id="467" r:id="rId66"/>
    <p:sldId id="406" r:id="rId67"/>
    <p:sldId id="407" r:id="rId68"/>
    <p:sldId id="408" r:id="rId69"/>
    <p:sldId id="409" r:id="rId70"/>
    <p:sldId id="410" r:id="rId71"/>
    <p:sldId id="411" r:id="rId72"/>
    <p:sldId id="412" r:id="rId73"/>
    <p:sldId id="413" r:id="rId74"/>
    <p:sldId id="414" r:id="rId75"/>
    <p:sldId id="415" r:id="rId76"/>
    <p:sldId id="416" r:id="rId77"/>
    <p:sldId id="417" r:id="rId78"/>
    <p:sldId id="418" r:id="rId79"/>
    <p:sldId id="419" r:id="rId80"/>
    <p:sldId id="257" r:id="rId8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2C775D9-E372-45CB-BA36-99D09E9C25C3}">
          <p14:sldIdLst>
            <p14:sldId id="256"/>
            <p14:sldId id="348"/>
            <p14:sldId id="350"/>
            <p14:sldId id="351"/>
            <p14:sldId id="260"/>
            <p14:sldId id="333"/>
            <p14:sldId id="261"/>
            <p14:sldId id="263"/>
            <p14:sldId id="353"/>
            <p14:sldId id="352"/>
            <p14:sldId id="354"/>
            <p14:sldId id="355"/>
            <p14:sldId id="357"/>
            <p14:sldId id="358"/>
            <p14:sldId id="332"/>
            <p14:sldId id="465"/>
            <p14:sldId id="366"/>
            <p14:sldId id="364"/>
            <p14:sldId id="266"/>
            <p14:sldId id="314"/>
            <p14:sldId id="305"/>
            <p14:sldId id="360"/>
            <p14:sldId id="365"/>
            <p14:sldId id="361"/>
            <p14:sldId id="362"/>
            <p14:sldId id="367"/>
            <p14:sldId id="368"/>
            <p14:sldId id="369"/>
            <p14:sldId id="374"/>
            <p14:sldId id="376"/>
          </p14:sldIdLst>
        </p14:section>
        <p14:section name="Раздел без заголовка" id="{1E8F2F48-CF6B-4EFA-886B-3F8380BEB88B}">
          <p14:sldIdLst>
            <p14:sldId id="377"/>
            <p14:sldId id="398"/>
            <p14:sldId id="378"/>
            <p14:sldId id="379"/>
            <p14:sldId id="464"/>
            <p14:sldId id="397"/>
            <p14:sldId id="399"/>
            <p14:sldId id="428"/>
            <p14:sldId id="446"/>
            <p14:sldId id="447"/>
            <p14:sldId id="448"/>
            <p14:sldId id="449"/>
            <p14:sldId id="450"/>
            <p14:sldId id="429"/>
            <p14:sldId id="321"/>
            <p14:sldId id="430"/>
            <p14:sldId id="431"/>
            <p14:sldId id="318"/>
            <p14:sldId id="459"/>
            <p14:sldId id="440"/>
            <p14:sldId id="441"/>
            <p14:sldId id="442"/>
            <p14:sldId id="443"/>
            <p14:sldId id="462"/>
            <p14:sldId id="466"/>
            <p14:sldId id="463"/>
            <p14:sldId id="453"/>
            <p14:sldId id="380"/>
            <p14:sldId id="400"/>
            <p14:sldId id="401"/>
            <p14:sldId id="402"/>
            <p14:sldId id="403"/>
            <p14:sldId id="404"/>
            <p14:sldId id="405"/>
            <p14:sldId id="467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2" autoAdjust="0"/>
    <p:restoredTop sz="94660"/>
  </p:normalViewPr>
  <p:slideViewPr>
    <p:cSldViewPr snapToGrid="0">
      <p:cViewPr>
        <p:scale>
          <a:sx n="102" d="100"/>
          <a:sy n="102" d="100"/>
        </p:scale>
        <p:origin x="216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______________________.xlsm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______________________1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19C2-3D4B-ADAC-83DBB0AE574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9C2-3D4B-ADAC-83DBB0AE574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652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528" b="1" i="0" u="none" strike="noStrike" baseline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Работающие по найму; 4954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C2-3D4B-ADAC-83DBB0AE5740}"/>
                </c:ext>
              </c:extLst>
            </c:dLbl>
            <c:dLbl>
              <c:idx val="1"/>
              <c:layout>
                <c:manualLayout>
                  <c:x val="-0.1187012743774436"/>
                  <c:y val="1.915844648735587E-2"/>
                </c:manualLayout>
              </c:layout>
              <c:tx>
                <c:rich>
                  <a:bodyPr/>
                  <a:lstStyle/>
                  <a:p>
                    <a:pPr>
                      <a:defRPr sz="1652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528" b="1" i="0" u="none" strike="noStrike" baseline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Работающие не по найму; 67577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C2-3D4B-ADAC-83DBB0AE5740}"/>
                </c:ext>
              </c:extLst>
            </c:dLbl>
            <c:spPr>
              <a:noFill/>
              <a:ln w="2433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3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Работающие по найму</c:v>
                </c:pt>
                <c:pt idx="1">
                  <c:v>Работающие не по найму</c:v>
                </c:pt>
              </c:strCache>
            </c:strRef>
          </c:cat>
          <c:val>
            <c:numRef>
              <c:f>Лист1!$B$2:$B$3</c:f>
              <c:numCache>
                <c:formatCode>[=0]"-";0</c:formatCode>
                <c:ptCount val="2"/>
                <c:pt idx="0">
                  <c:v>67577</c:v>
                </c:pt>
                <c:pt idx="1">
                  <c:v>4954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C2-3D4B-ADAC-83DBB0AE5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4334">
          <a:noFill/>
        </a:ln>
      </c:spPr>
    </c:plotArea>
    <c:plotVisOnly val="1"/>
    <c:dispBlanksAs val="zero"/>
    <c:showDLblsOverMax val="0"/>
  </c:chart>
  <c:txPr>
    <a:bodyPr/>
    <a:lstStyle/>
    <a:p>
      <a:pPr>
        <a:defRPr sz="172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Поделиться контентом</c:v>
                </c:pt>
                <c:pt idx="1">
                  <c:v>Узнать новости</c:v>
                </c:pt>
                <c:pt idx="2">
                  <c:v>Пообщаться</c:v>
                </c:pt>
                <c:pt idx="3">
                  <c:v>Развлечься</c:v>
                </c:pt>
                <c:pt idx="4">
                  <c:v>Заполнить свободное время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</c:v>
                </c:pt>
                <c:pt idx="1">
                  <c:v>42</c:v>
                </c:pt>
                <c:pt idx="2">
                  <c:v>46</c:v>
                </c:pt>
                <c:pt idx="3">
                  <c:v>47</c:v>
                </c:pt>
                <c:pt idx="4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13-4DBA-9EF6-0C560F8A22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1379968"/>
        <c:axId val="601381504"/>
      </c:barChart>
      <c:catAx>
        <c:axId val="601379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381504"/>
        <c:crosses val="autoZero"/>
        <c:auto val="1"/>
        <c:lblAlgn val="ctr"/>
        <c:lblOffset val="100"/>
        <c:noMultiLvlLbl val="0"/>
      </c:catAx>
      <c:valAx>
        <c:axId val="601381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37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76324315400648E-2"/>
          <c:y val="3.0046060589375954E-2"/>
          <c:w val="0.96226088033182688"/>
          <c:h val="0.48877455948216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D43F-D148-9C56-015FFF5ED75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43F-D148-9C56-015FFF5ED75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0"/>
                      <a:t>1049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3F-D148-9C56-015FFF5ED755}"/>
                </c:ext>
              </c:extLst>
            </c:dLbl>
            <c:spPr>
              <a:noFill/>
              <a:ln w="243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72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работодатели</c:v>
                </c:pt>
                <c:pt idx="1">
                  <c:v>самозанятые</c:v>
                </c:pt>
                <c:pt idx="2">
                  <c:v>члены производств. кооперативов</c:v>
                </c:pt>
                <c:pt idx="3">
                  <c:v>помогающие на семейном предприятии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1049</c:v>
                </c:pt>
                <c:pt idx="1">
                  <c:v>3598</c:v>
                </c:pt>
                <c:pt idx="2">
                  <c:v>8</c:v>
                </c:pt>
                <c:pt idx="3">
                  <c:v>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3F-D148-9C56-015FFF5ED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74900736"/>
        <c:axId val="184907264"/>
      </c:barChart>
      <c:catAx>
        <c:axId val="17490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700000" vert="horz"/>
          <a:lstStyle/>
          <a:p>
            <a:pPr>
              <a:defRPr sz="1102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84907264"/>
        <c:crosses val="autoZero"/>
        <c:auto val="1"/>
        <c:lblAlgn val="ctr"/>
        <c:lblOffset val="100"/>
        <c:noMultiLvlLbl val="0"/>
      </c:catAx>
      <c:valAx>
        <c:axId val="1849072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4900736"/>
        <c:crosses val="autoZero"/>
        <c:crossBetween val="between"/>
      </c:valAx>
      <c:spPr>
        <a:noFill/>
        <a:ln w="24339">
          <a:noFill/>
        </a:ln>
      </c:spPr>
    </c:plotArea>
    <c:plotVisOnly val="1"/>
    <c:dispBlanksAs val="gap"/>
    <c:showDLblsOverMax val="0"/>
  </c:chart>
  <c:txPr>
    <a:bodyPr/>
    <a:lstStyle/>
    <a:p>
      <a:pPr>
        <a:defRPr sz="17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54567660528192"/>
          <c:y val="1.4108762785927409E-2"/>
          <c:w val="0.42862665467699912"/>
          <c:h val="0.9858912372140725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Лица в возрасте 15-72 лет</c:v>
                </c:pt>
              </c:strCache>
            </c:strRef>
          </c:tx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F385-B849-9377-0FA3C9FA8C92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385-B849-9377-0FA3C9FA8C92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Занятые</c:v>
                </c:pt>
                <c:pt idx="1">
                  <c:v>Безработные</c:v>
                </c:pt>
                <c:pt idx="2">
                  <c:v>Не входят в рабочую силу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72532</c:v>
                </c:pt>
                <c:pt idx="1">
                  <c:v>3658</c:v>
                </c:pt>
                <c:pt idx="2">
                  <c:v>45066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85-B849-9377-0FA3C9FA8C92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Лист1!$B$1:$L$1</c:f>
              <c:strCache>
                <c:ptCount val="11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60-69</c:v>
                </c:pt>
                <c:pt idx="10">
                  <c:v>70 и старше</c:v>
                </c:pt>
              </c:strCache>
            </c:strRef>
          </c:cat>
          <c:val>
            <c:numRef>
              <c:f>Лист1!$B$2:$L$2</c:f>
              <c:numCache>
                <c:formatCode>General</c:formatCode>
                <c:ptCount val="11"/>
                <c:pt idx="0">
                  <c:v>512</c:v>
                </c:pt>
                <c:pt idx="1">
                  <c:v>4420</c:v>
                </c:pt>
                <c:pt idx="2">
                  <c:v>10597</c:v>
                </c:pt>
                <c:pt idx="3">
                  <c:v>11379</c:v>
                </c:pt>
                <c:pt idx="4">
                  <c:v>10359</c:v>
                </c:pt>
                <c:pt idx="5">
                  <c:v>9706</c:v>
                </c:pt>
                <c:pt idx="6">
                  <c:v>8640</c:v>
                </c:pt>
                <c:pt idx="7">
                  <c:v>8709</c:v>
                </c:pt>
                <c:pt idx="8">
                  <c:v>7418</c:v>
                </c:pt>
                <c:pt idx="9">
                  <c:v>4147</c:v>
                </c:pt>
                <c:pt idx="10">
                  <c:v>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8D-7C4E-95AF-D40F0AC5E8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46614400"/>
        <c:axId val="356371840"/>
        <c:axId val="0"/>
      </c:bar3DChart>
      <c:catAx>
        <c:axId val="346614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56371840"/>
        <c:crosses val="autoZero"/>
        <c:auto val="1"/>
        <c:lblAlgn val="ctr"/>
        <c:lblOffset val="100"/>
        <c:noMultiLvlLbl val="0"/>
      </c:catAx>
      <c:valAx>
        <c:axId val="356371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6614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общей безработицы в России, в 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1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2008 г.</c:v>
                </c:pt>
                <c:pt idx="1">
                  <c:v>2009 г.</c:v>
                </c:pt>
                <c:pt idx="2">
                  <c:v>2010 г.</c:v>
                </c:pt>
                <c:pt idx="3">
                  <c:v>2011 г.</c:v>
                </c:pt>
                <c:pt idx="4">
                  <c:v>2012 г.</c:v>
                </c:pt>
                <c:pt idx="5">
                  <c:v>2013 г.</c:v>
                </c:pt>
                <c:pt idx="6">
                  <c:v>2014 г.</c:v>
                </c:pt>
                <c:pt idx="7">
                  <c:v>2015 г.</c:v>
                </c:pt>
                <c:pt idx="8">
                  <c:v>2016 г.</c:v>
                </c:pt>
                <c:pt idx="9">
                  <c:v>2017 г.</c:v>
                </c:pt>
                <c:pt idx="10">
                  <c:v>2018 г.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6.2</c:v>
                </c:pt>
                <c:pt idx="1">
                  <c:v>8.3000000000000007</c:v>
                </c:pt>
                <c:pt idx="2">
                  <c:v>7.3</c:v>
                </c:pt>
                <c:pt idx="3">
                  <c:v>6.5</c:v>
                </c:pt>
                <c:pt idx="4">
                  <c:v>5.5</c:v>
                </c:pt>
                <c:pt idx="5">
                  <c:v>5.5</c:v>
                </c:pt>
                <c:pt idx="6">
                  <c:v>5.2</c:v>
                </c:pt>
                <c:pt idx="7">
                  <c:v>5.6</c:v>
                </c:pt>
                <c:pt idx="8">
                  <c:v>5.5</c:v>
                </c:pt>
                <c:pt idx="9">
                  <c:v>5.2</c:v>
                </c:pt>
                <c:pt idx="10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CC-4A4B-95B4-5976E1496FF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Уровень зарегистрированной безработицы в России, в 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1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2008 г.</c:v>
                </c:pt>
                <c:pt idx="1">
                  <c:v>2009 г.</c:v>
                </c:pt>
                <c:pt idx="2">
                  <c:v>2010 г.</c:v>
                </c:pt>
                <c:pt idx="3">
                  <c:v>2011 г.</c:v>
                </c:pt>
                <c:pt idx="4">
                  <c:v>2012 г.</c:v>
                </c:pt>
                <c:pt idx="5">
                  <c:v>2013 г.</c:v>
                </c:pt>
                <c:pt idx="6">
                  <c:v>2014 г.</c:v>
                </c:pt>
                <c:pt idx="7">
                  <c:v>2015 г.</c:v>
                </c:pt>
                <c:pt idx="8">
                  <c:v>2016 г.</c:v>
                </c:pt>
                <c:pt idx="9">
                  <c:v>2017 г.</c:v>
                </c:pt>
                <c:pt idx="10">
                  <c:v>2018 г.</c:v>
                </c:pt>
              </c:strCache>
            </c:strRef>
          </c:cat>
          <c:val>
            <c:numRef>
              <c:f>Лист1!$C$2:$C$12</c:f>
              <c:numCache>
                <c:formatCode>0.0</c:formatCode>
                <c:ptCount val="11"/>
                <c:pt idx="0">
                  <c:v>1.8</c:v>
                </c:pt>
                <c:pt idx="1">
                  <c:v>2.8</c:v>
                </c:pt>
                <c:pt idx="2">
                  <c:v>2.5</c:v>
                </c:pt>
                <c:pt idx="3">
                  <c:v>1.9</c:v>
                </c:pt>
                <c:pt idx="4">
                  <c:v>1.5</c:v>
                </c:pt>
                <c:pt idx="5">
                  <c:v>1.4</c:v>
                </c:pt>
                <c:pt idx="6">
                  <c:v>1.2</c:v>
                </c:pt>
                <c:pt idx="7">
                  <c:v>1.3</c:v>
                </c:pt>
                <c:pt idx="8">
                  <c:v>1.2</c:v>
                </c:pt>
                <c:pt idx="9">
                  <c:v>1</c:v>
                </c:pt>
                <c:pt idx="10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CC-4A4B-95B4-5976E1496F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1019136"/>
        <c:axId val="51020928"/>
      </c:lineChart>
      <c:catAx>
        <c:axId val="5101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1" b="1"/>
            </a:pPr>
            <a:endParaRPr lang="ru-RU"/>
          </a:p>
        </c:txPr>
        <c:crossAx val="51020928"/>
        <c:crosses val="autoZero"/>
        <c:auto val="1"/>
        <c:lblAlgn val="ctr"/>
        <c:lblOffset val="100"/>
        <c:noMultiLvlLbl val="0"/>
      </c:catAx>
      <c:valAx>
        <c:axId val="510209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1019136"/>
        <c:crosses val="autoZero"/>
        <c:crossBetween val="between"/>
      </c:valAx>
      <c:spPr>
        <a:noFill/>
        <a:ln w="25411">
          <a:noFill/>
        </a:ln>
      </c:spPr>
    </c:plotArea>
    <c:legend>
      <c:legendPos val="t"/>
      <c:layout>
        <c:manualLayout>
          <c:xMode val="edge"/>
          <c:yMode val="edge"/>
          <c:x val="8.3333333333333329E-2"/>
          <c:y val="1.6990010577036082E-2"/>
          <c:w val="0.86209107116327444"/>
          <c:h val="0.17093085752340659"/>
        </c:manualLayout>
      </c:layout>
      <c:overlay val="0"/>
      <c:txPr>
        <a:bodyPr/>
        <a:lstStyle/>
        <a:p>
          <a:pPr>
            <a:defRPr sz="1601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15-19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5.4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57-3544-B797-2C3F7CAF382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20-24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5.4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57-3544-B797-2C3F7CAF382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25-29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85000"/>
                    <a:satMod val="130000"/>
                  </a:schemeClr>
                </a:gs>
                <a:gs pos="34000">
                  <a:schemeClr val="accent3">
                    <a:shade val="87000"/>
                    <a:satMod val="125000"/>
                  </a:schemeClr>
                </a:gs>
                <a:gs pos="70000">
                  <a:schemeClr val="accent3">
                    <a:tint val="100000"/>
                    <a:shade val="90000"/>
                    <a:satMod val="130000"/>
                  </a:schemeClr>
                </a:gs>
                <a:gs pos="100000">
                  <a:schemeClr val="accent3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5.4</c:v>
                </c:pt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57-3544-B797-2C3F7CAF382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30-34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85000"/>
                    <a:satMod val="130000"/>
                  </a:schemeClr>
                </a:gs>
                <a:gs pos="34000">
                  <a:schemeClr val="accent4">
                    <a:shade val="87000"/>
                    <a:satMod val="125000"/>
                  </a:schemeClr>
                </a:gs>
                <a:gs pos="70000">
                  <a:schemeClr val="accent4">
                    <a:tint val="100000"/>
                    <a:shade val="90000"/>
                    <a:satMod val="130000"/>
                  </a:schemeClr>
                </a:gs>
                <a:gs pos="100000">
                  <a:schemeClr val="accent4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5.4</c:v>
                </c:pt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57-3544-B797-2C3F7CAF382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35-39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85000"/>
                    <a:satMod val="130000"/>
                  </a:schemeClr>
                </a:gs>
                <a:gs pos="34000">
                  <a:schemeClr val="accent5">
                    <a:shade val="87000"/>
                    <a:satMod val="125000"/>
                  </a:schemeClr>
                </a:gs>
                <a:gs pos="70000">
                  <a:schemeClr val="accent5">
                    <a:tint val="100000"/>
                    <a:shade val="90000"/>
                    <a:satMod val="130000"/>
                  </a:schemeClr>
                </a:gs>
                <a:gs pos="100000">
                  <a:schemeClr val="accent5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5.4</c:v>
                </c:pt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57-3544-B797-2C3F7CAF382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40-44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85000"/>
                    <a:satMod val="130000"/>
                  </a:schemeClr>
                </a:gs>
                <a:gs pos="34000">
                  <a:schemeClr val="accent6">
                    <a:shade val="87000"/>
                    <a:satMod val="125000"/>
                  </a:schemeClr>
                </a:gs>
                <a:gs pos="70000">
                  <a:schemeClr val="accent6">
                    <a:tint val="100000"/>
                    <a:shade val="90000"/>
                    <a:satMod val="130000"/>
                  </a:schemeClr>
                </a:gs>
                <a:gs pos="100000">
                  <a:schemeClr val="accent6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5.4</c:v>
                </c:pt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57-3544-B797-2C3F7CAF382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45-49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85000"/>
                    <a:satMod val="130000"/>
                  </a:schemeClr>
                </a:gs>
                <a:gs pos="34000">
                  <a:schemeClr val="accent1">
                    <a:lumMod val="60000"/>
                    <a:shade val="87000"/>
                    <a:satMod val="125000"/>
                  </a:schemeClr>
                </a:gs>
                <a:gs pos="70000">
                  <a:schemeClr val="accent1">
                    <a:lumMod val="60000"/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lumMod val="60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5.4</c:v>
                </c:pt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D57-3544-B797-2C3F7CAF382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50-54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85000"/>
                    <a:satMod val="130000"/>
                  </a:schemeClr>
                </a:gs>
                <a:gs pos="34000">
                  <a:schemeClr val="accent2">
                    <a:lumMod val="60000"/>
                    <a:shade val="87000"/>
                    <a:satMod val="125000"/>
                  </a:schemeClr>
                </a:gs>
                <a:gs pos="70000">
                  <a:schemeClr val="accent2">
                    <a:lumMod val="60000"/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lumMod val="60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5.4</c:v>
                </c:pt>
              </c:numCache>
            </c:numRef>
          </c:cat>
          <c:val>
            <c:numRef>
              <c:f>Лист1!$I$2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D57-3544-B797-2C3F7CAF3829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55-59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85000"/>
                    <a:satMod val="130000"/>
                  </a:schemeClr>
                </a:gs>
                <a:gs pos="34000">
                  <a:schemeClr val="accent3">
                    <a:lumMod val="60000"/>
                    <a:shade val="87000"/>
                    <a:satMod val="125000"/>
                  </a:schemeClr>
                </a:gs>
                <a:gs pos="70000">
                  <a:schemeClr val="accent3">
                    <a:lumMod val="60000"/>
                    <a:tint val="100000"/>
                    <a:shade val="90000"/>
                    <a:satMod val="130000"/>
                  </a:schemeClr>
                </a:gs>
                <a:gs pos="100000">
                  <a:schemeClr val="accent3">
                    <a:lumMod val="60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5.4</c:v>
                </c:pt>
              </c:numCache>
            </c:numRef>
          </c:cat>
          <c:val>
            <c:numRef>
              <c:f>Лист1!$J$2</c:f>
              <c:numCache>
                <c:formatCode>General</c:formatCode>
                <c:ptCount val="1"/>
                <c:pt idx="0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57-3544-B797-2C3F7CAF3829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60-72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hade val="85000"/>
                    <a:satMod val="130000"/>
                  </a:schemeClr>
                </a:gs>
                <a:gs pos="34000">
                  <a:schemeClr val="accent4">
                    <a:lumMod val="60000"/>
                    <a:shade val="87000"/>
                    <a:satMod val="125000"/>
                  </a:schemeClr>
                </a:gs>
                <a:gs pos="70000">
                  <a:schemeClr val="accent4">
                    <a:lumMod val="60000"/>
                    <a:tint val="100000"/>
                    <a:shade val="90000"/>
                    <a:satMod val="130000"/>
                  </a:schemeClr>
                </a:gs>
                <a:gs pos="100000">
                  <a:schemeClr val="accent4">
                    <a:lumMod val="60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5.4</c:v>
                </c:pt>
              </c:numCache>
            </c:numRef>
          </c:cat>
          <c:val>
            <c:numRef>
              <c:f>Лист1!$K$2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D57-3544-B797-2C3F7CAF38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20686896"/>
        <c:axId val="1821055504"/>
      </c:barChart>
      <c:catAx>
        <c:axId val="182068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1055504"/>
        <c:crosses val="autoZero"/>
        <c:auto val="1"/>
        <c:lblAlgn val="ctr"/>
        <c:lblOffset val="100"/>
        <c:noMultiLvlLbl val="0"/>
      </c:catAx>
      <c:valAx>
        <c:axId val="1821055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2068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6"/>
              <c:spPr/>
              <c:txPr>
                <a:bodyPr/>
                <a:lstStyle/>
                <a:p>
                  <a:pPr>
                    <a:defRPr sz="1200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91D-4D48-9A45-4E2B67842C11}"/>
                </c:ext>
              </c:extLst>
            </c:dLbl>
            <c:dLbl>
              <c:idx val="8"/>
              <c:spPr/>
              <c:txPr>
                <a:bodyPr/>
                <a:lstStyle/>
                <a:p>
                  <a:pPr>
                    <a:defRPr sz="1200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91D-4D48-9A45-4E2B67842C11}"/>
                </c:ext>
              </c:extLst>
            </c:dLbl>
            <c:dLbl>
              <c:idx val="9"/>
              <c:spPr/>
              <c:txPr>
                <a:bodyPr/>
                <a:lstStyle/>
                <a:p>
                  <a:pPr>
                    <a:defRPr sz="1200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91D-4D48-9A45-4E2B67842C11}"/>
                </c:ext>
              </c:extLst>
            </c:dLbl>
            <c:dLbl>
              <c:idx val="10"/>
              <c:spPr/>
              <c:txPr>
                <a:bodyPr/>
                <a:lstStyle/>
                <a:p>
                  <a:pPr>
                    <a:defRPr sz="1200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91D-4D48-9A45-4E2B67842C11}"/>
                </c:ext>
              </c:extLst>
            </c:dLbl>
            <c:dLbl>
              <c:idx val="11"/>
              <c:spPr/>
              <c:txPr>
                <a:bodyPr/>
                <a:lstStyle/>
                <a:p>
                  <a:pPr>
                    <a:defRPr sz="1200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91D-4D48-9A45-4E2B67842C11}"/>
                </c:ext>
              </c:extLst>
            </c:dLbl>
            <c:dLbl>
              <c:idx val="12"/>
              <c:spPr/>
              <c:txPr>
                <a:bodyPr/>
                <a:lstStyle/>
                <a:p>
                  <a:pPr>
                    <a:lnSpc>
                      <a:spcPts val="1440"/>
                    </a:lnSpc>
                    <a:defRPr sz="1200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91D-4D48-9A45-4E2B67842C11}"/>
                </c:ext>
              </c:extLst>
            </c:dLbl>
            <c:dLbl>
              <c:idx val="13"/>
              <c:spPr/>
              <c:txPr>
                <a:bodyPr/>
                <a:lstStyle/>
                <a:p>
                  <a:pPr>
                    <a:defRPr sz="1200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91D-4D48-9A45-4E2B67842C11}"/>
                </c:ext>
              </c:extLst>
            </c:dLbl>
            <c:dLbl>
              <c:idx val="14"/>
              <c:spPr/>
              <c:txPr>
                <a:bodyPr/>
                <a:lstStyle/>
                <a:p>
                  <a:pPr>
                    <a:defRPr sz="1200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91D-4D48-9A45-4E2B67842C11}"/>
                </c:ext>
              </c:extLst>
            </c:dLbl>
            <c:dLbl>
              <c:idx val="15"/>
              <c:spPr/>
              <c:txPr>
                <a:bodyPr/>
                <a:lstStyle/>
                <a:p>
                  <a:pPr>
                    <a:defRPr sz="1200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91D-4D48-9A45-4E2B67842C11}"/>
                </c:ext>
              </c:extLst>
            </c:dLbl>
            <c:dLbl>
              <c:idx val="16"/>
              <c:spPr/>
              <c:txPr>
                <a:bodyPr/>
                <a:lstStyle/>
                <a:p>
                  <a:pPr>
                    <a:defRPr sz="1200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91D-4D48-9A45-4E2B67842C11}"/>
                </c:ext>
              </c:extLst>
            </c:dLbl>
            <c:dLbl>
              <c:idx val="17"/>
              <c:spPr/>
              <c:txPr>
                <a:bodyPr/>
                <a:lstStyle/>
                <a:p>
                  <a:pPr>
                    <a:defRPr sz="1200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691D-4D48-9A45-4E2B67842C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Лист1!$A$2:$A$20</c:f>
              <c:strCache>
                <c:ptCount val="19"/>
                <c:pt idx="0">
                  <c:v>Сельское, лесное хозяйство, охота, рыболовство и рыбоводство</c:v>
                </c:pt>
                <c:pt idx="1">
                  <c:v>Добыча полезных ископаемых</c:v>
                </c:pt>
                <c:pt idx="2">
                  <c:v>Обрабатывающие производства</c:v>
                </c:pt>
                <c:pt idx="3">
                  <c:v>Обеспечение электроэнергией, газом и паром; кондиционирование воздуха</c:v>
                </c:pt>
                <c:pt idx="4">
                  <c:v>Водоснабжение; водоотведение, сбор, утилизация отходов, ликвидация загрязнений</c:v>
                </c:pt>
                <c:pt idx="5">
                  <c:v>Строительство</c:v>
                </c:pt>
                <c:pt idx="6">
                  <c:v>Торговля; ремонт авт. средств и мотоциклов</c:v>
                </c:pt>
                <c:pt idx="7">
                  <c:v>Транспортировка и хранение</c:v>
                </c:pt>
                <c:pt idx="8">
                  <c:v>Гостиницы, общ. питание </c:v>
                </c:pt>
                <c:pt idx="9">
                  <c:v>Информация и связь</c:v>
                </c:pt>
                <c:pt idx="10">
                  <c:v>Финансы и страхование</c:v>
                </c:pt>
                <c:pt idx="11">
                  <c:v>Операции с недвижимостью</c:v>
                </c:pt>
                <c:pt idx="12">
                  <c:v>Деятельность профессиональная, научная и техническая; админист. и сопутствующие доп. услуги</c:v>
                </c:pt>
                <c:pt idx="13">
                  <c:v>Гос. управление и военная безопасность; соц. обеспечение</c:v>
                </c:pt>
                <c:pt idx="14">
                  <c:v>Образование</c:v>
                </c:pt>
                <c:pt idx="15">
                  <c:v>Здравоохранение и соц. услуг</c:v>
                </c:pt>
                <c:pt idx="16">
                  <c:v>Культура, спорт, досуг и развлечения</c:v>
                </c:pt>
                <c:pt idx="17">
                  <c:v>Прочие услуги</c:v>
                </c:pt>
                <c:pt idx="18">
                  <c:v>Другие ВЭД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4212</c:v>
                </c:pt>
                <c:pt idx="1">
                  <c:v>1563</c:v>
                </c:pt>
                <c:pt idx="2">
                  <c:v>10239</c:v>
                </c:pt>
                <c:pt idx="3">
                  <c:v>1904</c:v>
                </c:pt>
                <c:pt idx="4">
                  <c:v>515</c:v>
                </c:pt>
                <c:pt idx="5">
                  <c:v>5258</c:v>
                </c:pt>
                <c:pt idx="6">
                  <c:v>11517</c:v>
                </c:pt>
                <c:pt idx="7">
                  <c:v>6171</c:v>
                </c:pt>
                <c:pt idx="8">
                  <c:v>1838</c:v>
                </c:pt>
                <c:pt idx="9">
                  <c:v>1293</c:v>
                </c:pt>
                <c:pt idx="10">
                  <c:v>1619</c:v>
                </c:pt>
                <c:pt idx="11">
                  <c:v>1252</c:v>
                </c:pt>
                <c:pt idx="12">
                  <c:v>3902</c:v>
                </c:pt>
                <c:pt idx="13">
                  <c:v>5204</c:v>
                </c:pt>
                <c:pt idx="14">
                  <c:v>6841</c:v>
                </c:pt>
                <c:pt idx="15">
                  <c:v>5685</c:v>
                </c:pt>
                <c:pt idx="16">
                  <c:v>1316</c:v>
                </c:pt>
                <c:pt idx="17">
                  <c:v>1784</c:v>
                </c:pt>
                <c:pt idx="18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91D-4D48-9A45-4E2B67842C11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93457254763801"/>
          <c:y val="3.3543462194333101E-2"/>
          <c:w val="0.64609561993078546"/>
          <c:h val="0.932913075611333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608-8849-A7E2-8A749B3EE3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Приволжский ФО</c:v>
                </c:pt>
                <c:pt idx="1">
                  <c:v>Респ. Башкортостан</c:v>
                </c:pt>
                <c:pt idx="2">
                  <c:v>Респ. Марий Эл</c:v>
                </c:pt>
                <c:pt idx="3">
                  <c:v>Респ. Мордовия</c:v>
                </c:pt>
                <c:pt idx="4">
                  <c:v>Респ. Татарстан</c:v>
                </c:pt>
                <c:pt idx="5">
                  <c:v>Удмуртская Респ. </c:v>
                </c:pt>
                <c:pt idx="6">
                  <c:v>Чувашская Респ.</c:v>
                </c:pt>
                <c:pt idx="7">
                  <c:v>Пермский  край</c:v>
                </c:pt>
                <c:pt idx="8">
                  <c:v>Кировская обл.</c:v>
                </c:pt>
                <c:pt idx="9">
                  <c:v>Нижегородская обл.</c:v>
                </c:pt>
                <c:pt idx="10">
                  <c:v>Оренбургская обл.</c:v>
                </c:pt>
                <c:pt idx="11">
                  <c:v>Пензенская обл.</c:v>
                </c:pt>
                <c:pt idx="12">
                  <c:v>Самарская обл.</c:v>
                </c:pt>
                <c:pt idx="13">
                  <c:v>Саратовская обл.</c:v>
                </c:pt>
                <c:pt idx="14">
                  <c:v>Ульяновская обл.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31849</c:v>
                </c:pt>
                <c:pt idx="1">
                  <c:v>33017</c:v>
                </c:pt>
                <c:pt idx="2">
                  <c:v>27701</c:v>
                </c:pt>
                <c:pt idx="3">
                  <c:v>26719</c:v>
                </c:pt>
                <c:pt idx="4">
                  <c:v>35155</c:v>
                </c:pt>
                <c:pt idx="5">
                  <c:v>31793</c:v>
                </c:pt>
                <c:pt idx="6">
                  <c:v>27016</c:v>
                </c:pt>
                <c:pt idx="7">
                  <c:v>35577</c:v>
                </c:pt>
                <c:pt idx="8">
                  <c:v>27627</c:v>
                </c:pt>
                <c:pt idx="9">
                  <c:v>32909</c:v>
                </c:pt>
                <c:pt idx="10">
                  <c:v>30524</c:v>
                </c:pt>
                <c:pt idx="11">
                  <c:v>28964</c:v>
                </c:pt>
                <c:pt idx="12">
                  <c:v>33620</c:v>
                </c:pt>
                <c:pt idx="13">
                  <c:v>26821</c:v>
                </c:pt>
                <c:pt idx="14">
                  <c:v>28138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08-8849-A7E2-8A749B3EE3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7709056"/>
        <c:axId val="154064384"/>
      </c:barChart>
      <c:catAx>
        <c:axId val="977090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54064384"/>
        <c:crosses val="autoZero"/>
        <c:auto val="1"/>
        <c:lblAlgn val="ctr"/>
        <c:lblOffset val="100"/>
        <c:noMultiLvlLbl val="0"/>
      </c:catAx>
      <c:valAx>
        <c:axId val="154064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770905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Центральный ФО</c:v>
                </c:pt>
                <c:pt idx="1">
                  <c:v>Белгородская обл.</c:v>
                </c:pt>
                <c:pt idx="2">
                  <c:v>Брянская обл.</c:v>
                </c:pt>
                <c:pt idx="3">
                  <c:v>Владимирская обл.</c:v>
                </c:pt>
                <c:pt idx="4">
                  <c:v>Воронежская обл.</c:v>
                </c:pt>
                <c:pt idx="5">
                  <c:v>Ивановская обл.</c:v>
                </c:pt>
                <c:pt idx="6">
                  <c:v>Калужская обл.</c:v>
                </c:pt>
                <c:pt idx="7">
                  <c:v>Костромская обл.</c:v>
                </c:pt>
                <c:pt idx="8">
                  <c:v>Курская обл.</c:v>
                </c:pt>
                <c:pt idx="9">
                  <c:v>Липецкая обл.</c:v>
                </c:pt>
                <c:pt idx="10">
                  <c:v>Московская обл.</c:v>
                </c:pt>
                <c:pt idx="11">
                  <c:v>Орловская обл.</c:v>
                </c:pt>
                <c:pt idx="12">
                  <c:v>Рязанская обл.</c:v>
                </c:pt>
                <c:pt idx="13">
                  <c:v>Смоленская обл.</c:v>
                </c:pt>
                <c:pt idx="14">
                  <c:v>Тамбовская обл.</c:v>
                </c:pt>
                <c:pt idx="15">
                  <c:v>Тверская обл.</c:v>
                </c:pt>
                <c:pt idx="16">
                  <c:v>Тульская обл.</c:v>
                </c:pt>
                <c:pt idx="17">
                  <c:v>Ярославская обл.</c:v>
                </c:pt>
                <c:pt idx="18">
                  <c:v>г.Москва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54470</c:v>
                </c:pt>
                <c:pt idx="1">
                  <c:v>31580</c:v>
                </c:pt>
                <c:pt idx="2">
                  <c:v>27330</c:v>
                </c:pt>
                <c:pt idx="3">
                  <c:v>31265</c:v>
                </c:pt>
                <c:pt idx="4">
                  <c:v>31266</c:v>
                </c:pt>
                <c:pt idx="5">
                  <c:v>25670</c:v>
                </c:pt>
                <c:pt idx="6">
                  <c:v>37736</c:v>
                </c:pt>
                <c:pt idx="7">
                  <c:v>27527</c:v>
                </c:pt>
                <c:pt idx="8">
                  <c:v>29914</c:v>
                </c:pt>
                <c:pt idx="9">
                  <c:v>31835</c:v>
                </c:pt>
                <c:pt idx="10">
                  <c:v>50723</c:v>
                </c:pt>
                <c:pt idx="11">
                  <c:v>27063</c:v>
                </c:pt>
                <c:pt idx="12">
                  <c:v>31967</c:v>
                </c:pt>
                <c:pt idx="13">
                  <c:v>29343</c:v>
                </c:pt>
                <c:pt idx="14">
                  <c:v>26451</c:v>
                </c:pt>
                <c:pt idx="15">
                  <c:v>30521</c:v>
                </c:pt>
                <c:pt idx="16">
                  <c:v>34197</c:v>
                </c:pt>
                <c:pt idx="17">
                  <c:v>33787</c:v>
                </c:pt>
                <c:pt idx="18">
                  <c:v>83678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D3-414F-A8D6-1C07B24E6F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56947072"/>
        <c:axId val="360247680"/>
      </c:barChart>
      <c:catAx>
        <c:axId val="3569470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60247680"/>
        <c:crosses val="autoZero"/>
        <c:auto val="1"/>
        <c:lblAlgn val="ctr"/>
        <c:lblOffset val="100"/>
        <c:noMultiLvlLbl val="0"/>
      </c:catAx>
      <c:valAx>
        <c:axId val="360247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694707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841898-A9E7-4445-A92F-9590271ED13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E82487BF-AC78-4E50-9BC9-AA446034DD1D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</a:rPr>
            <a:t>Спрос</a:t>
          </a:r>
        </a:p>
      </dgm:t>
    </dgm:pt>
    <dgm:pt modelId="{F2B88D9E-2724-4237-AA95-AFFE1A2A395C}" type="parTrans" cxnId="{AC7151B5-ABFE-4DD5-81CA-2AA025334E9B}">
      <dgm:prSet/>
      <dgm:spPr/>
      <dgm:t>
        <a:bodyPr/>
        <a:lstStyle/>
        <a:p>
          <a:endParaRPr lang="ru-RU"/>
        </a:p>
      </dgm:t>
    </dgm:pt>
    <dgm:pt modelId="{94F569F2-4F1C-4D13-8129-FC66299F65F7}" type="sibTrans" cxnId="{AC7151B5-ABFE-4DD5-81CA-2AA025334E9B}">
      <dgm:prSet/>
      <dgm:spPr/>
      <dgm:t>
        <a:bodyPr/>
        <a:lstStyle/>
        <a:p>
          <a:endParaRPr lang="ru-RU"/>
        </a:p>
      </dgm:t>
    </dgm:pt>
    <dgm:pt modelId="{9CB0D78C-A855-4C50-A1D2-DF1A582B80D9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</a:rPr>
            <a:t>Предложение</a:t>
          </a:r>
        </a:p>
      </dgm:t>
    </dgm:pt>
    <dgm:pt modelId="{5977E046-758A-4F70-86AA-F848984C00D1}" type="parTrans" cxnId="{2825FEC7-8F2B-42F0-A787-93D826EAB57E}">
      <dgm:prSet/>
      <dgm:spPr/>
      <dgm:t>
        <a:bodyPr/>
        <a:lstStyle/>
        <a:p>
          <a:endParaRPr lang="ru-RU"/>
        </a:p>
      </dgm:t>
    </dgm:pt>
    <dgm:pt modelId="{6B1E9244-BFF0-429E-BE91-436009BEC6A0}" type="sibTrans" cxnId="{2825FEC7-8F2B-42F0-A787-93D826EAB57E}">
      <dgm:prSet/>
      <dgm:spPr/>
      <dgm:t>
        <a:bodyPr/>
        <a:lstStyle/>
        <a:p>
          <a:endParaRPr lang="ru-RU"/>
        </a:p>
      </dgm:t>
    </dgm:pt>
    <dgm:pt modelId="{F02AAAA1-0767-4797-9937-883BB46A043A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</a:rPr>
            <a:t>Конкуренция</a:t>
          </a:r>
        </a:p>
      </dgm:t>
    </dgm:pt>
    <dgm:pt modelId="{49DB1FB4-85D0-41BF-8DB3-B6CDBE1FD1E6}" type="parTrans" cxnId="{AD81EC48-10F3-4EAD-A258-8CB0E021A3A7}">
      <dgm:prSet/>
      <dgm:spPr/>
      <dgm:t>
        <a:bodyPr/>
        <a:lstStyle/>
        <a:p>
          <a:endParaRPr lang="ru-RU"/>
        </a:p>
      </dgm:t>
    </dgm:pt>
    <dgm:pt modelId="{1E075D1C-7144-4F48-9128-F39F94658E05}" type="sibTrans" cxnId="{AD81EC48-10F3-4EAD-A258-8CB0E021A3A7}">
      <dgm:prSet/>
      <dgm:spPr/>
      <dgm:t>
        <a:bodyPr/>
        <a:lstStyle/>
        <a:p>
          <a:endParaRPr lang="ru-RU"/>
        </a:p>
      </dgm:t>
    </dgm:pt>
    <dgm:pt modelId="{DB65B214-3EEB-46E6-944D-4B4505EAA32F}">
      <dgm:prSet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</a:rPr>
            <a:t>Ценообразование</a:t>
          </a:r>
        </a:p>
      </dgm:t>
    </dgm:pt>
    <dgm:pt modelId="{472AA679-2D61-4909-B48F-14384F347788}" type="parTrans" cxnId="{6BA9C894-6686-404E-9274-D26160398868}">
      <dgm:prSet/>
      <dgm:spPr/>
      <dgm:t>
        <a:bodyPr/>
        <a:lstStyle/>
        <a:p>
          <a:endParaRPr lang="ru-RU"/>
        </a:p>
      </dgm:t>
    </dgm:pt>
    <dgm:pt modelId="{8959E454-E555-4EE6-BA3F-CAFC345081C9}" type="sibTrans" cxnId="{6BA9C894-6686-404E-9274-D26160398868}">
      <dgm:prSet/>
      <dgm:spPr/>
      <dgm:t>
        <a:bodyPr/>
        <a:lstStyle/>
        <a:p>
          <a:endParaRPr lang="ru-RU"/>
        </a:p>
      </dgm:t>
    </dgm:pt>
    <dgm:pt modelId="{455182F3-4D5C-4462-AACB-524BCA78FA5F}" type="pres">
      <dgm:prSet presAssocID="{0B841898-A9E7-4445-A92F-9590271ED135}" presName="compositeShape" presStyleCnt="0">
        <dgm:presLayoutVars>
          <dgm:dir/>
          <dgm:resizeHandles/>
        </dgm:presLayoutVars>
      </dgm:prSet>
      <dgm:spPr/>
    </dgm:pt>
    <dgm:pt modelId="{4749DF31-FDF4-43D1-9AD9-8AAF34FFE67E}" type="pres">
      <dgm:prSet presAssocID="{0B841898-A9E7-4445-A92F-9590271ED135}" presName="pyramid" presStyleLbl="node1" presStyleIdx="0" presStyleCnt="1" custScaleX="113348" custLinFactNeighborX="1462" custLinFactNeighborY="-556"/>
      <dgm:spPr/>
    </dgm:pt>
    <dgm:pt modelId="{9072B1C0-7F2B-4CC6-91A5-0FA04837DB08}" type="pres">
      <dgm:prSet presAssocID="{0B841898-A9E7-4445-A92F-9590271ED135}" presName="theList" presStyleCnt="0"/>
      <dgm:spPr/>
    </dgm:pt>
    <dgm:pt modelId="{98B7946A-8429-41BD-8EC0-D7673FBAD21C}" type="pres">
      <dgm:prSet presAssocID="{E82487BF-AC78-4E50-9BC9-AA446034DD1D}" presName="aNode" presStyleLbl="fgAcc1" presStyleIdx="0" presStyleCnt="4" custScaleY="137627" custLinFactY="102646" custLinFactNeighborX="2249" custLinFactNeighborY="200000">
        <dgm:presLayoutVars>
          <dgm:bulletEnabled val="1"/>
        </dgm:presLayoutVars>
      </dgm:prSet>
      <dgm:spPr/>
    </dgm:pt>
    <dgm:pt modelId="{019F9074-D87B-40F6-94A4-D9CA59A61E30}" type="pres">
      <dgm:prSet presAssocID="{E82487BF-AC78-4E50-9BC9-AA446034DD1D}" presName="aSpace" presStyleCnt="0"/>
      <dgm:spPr/>
    </dgm:pt>
    <dgm:pt modelId="{EA960C32-ABF9-43CF-AAC5-30013DB66EDE}" type="pres">
      <dgm:prSet presAssocID="{9CB0D78C-A855-4C50-A1D2-DF1A582B80D9}" presName="aNode" presStyleLbl="fgAcc1" presStyleIdx="1" presStyleCnt="4" custScaleY="139344" custLinFactY="-156341" custLinFactNeighborX="2249" custLinFactNeighborY="-200000">
        <dgm:presLayoutVars>
          <dgm:bulletEnabled val="1"/>
        </dgm:presLayoutVars>
      </dgm:prSet>
      <dgm:spPr/>
    </dgm:pt>
    <dgm:pt modelId="{5C949891-7295-4C37-90C2-E0A4594CC528}" type="pres">
      <dgm:prSet presAssocID="{9CB0D78C-A855-4C50-A1D2-DF1A582B80D9}" presName="aSpace" presStyleCnt="0"/>
      <dgm:spPr/>
    </dgm:pt>
    <dgm:pt modelId="{D067D24A-9A73-43DE-8800-0889D368AECF}" type="pres">
      <dgm:prSet presAssocID="{F02AAAA1-0767-4797-9937-883BB46A043A}" presName="aNode" presStyleLbl="fgAcc1" presStyleIdx="2" presStyleCnt="4" custScaleY="134022" custLinFactNeighborX="319" custLinFactNeighborY="-38964">
        <dgm:presLayoutVars>
          <dgm:bulletEnabled val="1"/>
        </dgm:presLayoutVars>
      </dgm:prSet>
      <dgm:spPr/>
    </dgm:pt>
    <dgm:pt modelId="{F6CD7B6B-ED38-4074-B2D4-E77F84D0E37E}" type="pres">
      <dgm:prSet presAssocID="{F02AAAA1-0767-4797-9937-883BB46A043A}" presName="aSpace" presStyleCnt="0"/>
      <dgm:spPr/>
    </dgm:pt>
    <dgm:pt modelId="{5AC94B49-4348-44C6-ABDA-EC746276FA47}" type="pres">
      <dgm:prSet presAssocID="{DB65B214-3EEB-46E6-944D-4B4505EAA32F}" presName="aNode" presStyleLbl="fgAcc1" presStyleIdx="3" presStyleCnt="4" custScaleX="94874" custScaleY="149546">
        <dgm:presLayoutVars>
          <dgm:bulletEnabled val="1"/>
        </dgm:presLayoutVars>
      </dgm:prSet>
      <dgm:spPr/>
    </dgm:pt>
    <dgm:pt modelId="{6F4F3F76-26DB-41EA-BB42-382C8ABB92A7}" type="pres">
      <dgm:prSet presAssocID="{DB65B214-3EEB-46E6-944D-4B4505EAA32F}" presName="aSpace" presStyleCnt="0"/>
      <dgm:spPr/>
    </dgm:pt>
  </dgm:ptLst>
  <dgm:cxnLst>
    <dgm:cxn modelId="{C6571610-5135-4303-BFB8-C00881878068}" type="presOf" srcId="{DB65B214-3EEB-46E6-944D-4B4505EAA32F}" destId="{5AC94B49-4348-44C6-ABDA-EC746276FA47}" srcOrd="0" destOrd="0" presId="urn:microsoft.com/office/officeart/2005/8/layout/pyramid2"/>
    <dgm:cxn modelId="{061D3C18-D2F2-45DE-902C-7ACFF917A568}" type="presOf" srcId="{0B841898-A9E7-4445-A92F-9590271ED135}" destId="{455182F3-4D5C-4462-AACB-524BCA78FA5F}" srcOrd="0" destOrd="0" presId="urn:microsoft.com/office/officeart/2005/8/layout/pyramid2"/>
    <dgm:cxn modelId="{AD81EC48-10F3-4EAD-A258-8CB0E021A3A7}" srcId="{0B841898-A9E7-4445-A92F-9590271ED135}" destId="{F02AAAA1-0767-4797-9937-883BB46A043A}" srcOrd="2" destOrd="0" parTransId="{49DB1FB4-85D0-41BF-8DB3-B6CDBE1FD1E6}" sibTransId="{1E075D1C-7144-4F48-9128-F39F94658E05}"/>
    <dgm:cxn modelId="{1D7F2273-E72D-4244-A056-A3A9C21E5C0D}" type="presOf" srcId="{E82487BF-AC78-4E50-9BC9-AA446034DD1D}" destId="{98B7946A-8429-41BD-8EC0-D7673FBAD21C}" srcOrd="0" destOrd="0" presId="urn:microsoft.com/office/officeart/2005/8/layout/pyramid2"/>
    <dgm:cxn modelId="{950DC48A-7DF8-4DDC-8859-FCC6C2F4D9EF}" type="presOf" srcId="{F02AAAA1-0767-4797-9937-883BB46A043A}" destId="{D067D24A-9A73-43DE-8800-0889D368AECF}" srcOrd="0" destOrd="0" presId="urn:microsoft.com/office/officeart/2005/8/layout/pyramid2"/>
    <dgm:cxn modelId="{6BA9C894-6686-404E-9274-D26160398868}" srcId="{0B841898-A9E7-4445-A92F-9590271ED135}" destId="{DB65B214-3EEB-46E6-944D-4B4505EAA32F}" srcOrd="3" destOrd="0" parTransId="{472AA679-2D61-4909-B48F-14384F347788}" sibTransId="{8959E454-E555-4EE6-BA3F-CAFC345081C9}"/>
    <dgm:cxn modelId="{C9962E95-B47D-45DD-9003-351FB6F433D3}" type="presOf" srcId="{9CB0D78C-A855-4C50-A1D2-DF1A582B80D9}" destId="{EA960C32-ABF9-43CF-AAC5-30013DB66EDE}" srcOrd="0" destOrd="0" presId="urn:microsoft.com/office/officeart/2005/8/layout/pyramid2"/>
    <dgm:cxn modelId="{AC7151B5-ABFE-4DD5-81CA-2AA025334E9B}" srcId="{0B841898-A9E7-4445-A92F-9590271ED135}" destId="{E82487BF-AC78-4E50-9BC9-AA446034DD1D}" srcOrd="0" destOrd="0" parTransId="{F2B88D9E-2724-4237-AA95-AFFE1A2A395C}" sibTransId="{94F569F2-4F1C-4D13-8129-FC66299F65F7}"/>
    <dgm:cxn modelId="{2825FEC7-8F2B-42F0-A787-93D826EAB57E}" srcId="{0B841898-A9E7-4445-A92F-9590271ED135}" destId="{9CB0D78C-A855-4C50-A1D2-DF1A582B80D9}" srcOrd="1" destOrd="0" parTransId="{5977E046-758A-4F70-86AA-F848984C00D1}" sibTransId="{6B1E9244-BFF0-429E-BE91-436009BEC6A0}"/>
    <dgm:cxn modelId="{9C07CC70-8315-4465-ADC1-2655A7DF8451}" type="presParOf" srcId="{455182F3-4D5C-4462-AACB-524BCA78FA5F}" destId="{4749DF31-FDF4-43D1-9AD9-8AAF34FFE67E}" srcOrd="0" destOrd="0" presId="urn:microsoft.com/office/officeart/2005/8/layout/pyramid2"/>
    <dgm:cxn modelId="{4C8A479D-A391-47CE-B291-54B9520D1041}" type="presParOf" srcId="{455182F3-4D5C-4462-AACB-524BCA78FA5F}" destId="{9072B1C0-7F2B-4CC6-91A5-0FA04837DB08}" srcOrd="1" destOrd="0" presId="urn:microsoft.com/office/officeart/2005/8/layout/pyramid2"/>
    <dgm:cxn modelId="{567E48C1-091F-4D36-A82C-70B94D3D39A3}" type="presParOf" srcId="{9072B1C0-7F2B-4CC6-91A5-0FA04837DB08}" destId="{98B7946A-8429-41BD-8EC0-D7673FBAD21C}" srcOrd="0" destOrd="0" presId="urn:microsoft.com/office/officeart/2005/8/layout/pyramid2"/>
    <dgm:cxn modelId="{8D265385-8CC3-4E50-B47A-47918FFA4F23}" type="presParOf" srcId="{9072B1C0-7F2B-4CC6-91A5-0FA04837DB08}" destId="{019F9074-D87B-40F6-94A4-D9CA59A61E30}" srcOrd="1" destOrd="0" presId="urn:microsoft.com/office/officeart/2005/8/layout/pyramid2"/>
    <dgm:cxn modelId="{3A0F0D04-9A93-4318-A4E0-0D8640160BB0}" type="presParOf" srcId="{9072B1C0-7F2B-4CC6-91A5-0FA04837DB08}" destId="{EA960C32-ABF9-43CF-AAC5-30013DB66EDE}" srcOrd="2" destOrd="0" presId="urn:microsoft.com/office/officeart/2005/8/layout/pyramid2"/>
    <dgm:cxn modelId="{660EFFA0-0915-47C2-AE71-B769239F691A}" type="presParOf" srcId="{9072B1C0-7F2B-4CC6-91A5-0FA04837DB08}" destId="{5C949891-7295-4C37-90C2-E0A4594CC528}" srcOrd="3" destOrd="0" presId="urn:microsoft.com/office/officeart/2005/8/layout/pyramid2"/>
    <dgm:cxn modelId="{455E39BE-CA5D-4C0F-B7B9-7E7B9C5AC220}" type="presParOf" srcId="{9072B1C0-7F2B-4CC6-91A5-0FA04837DB08}" destId="{D067D24A-9A73-43DE-8800-0889D368AECF}" srcOrd="4" destOrd="0" presId="urn:microsoft.com/office/officeart/2005/8/layout/pyramid2"/>
    <dgm:cxn modelId="{04C6BFBB-C60F-461A-B090-FD3C9DF7B4D5}" type="presParOf" srcId="{9072B1C0-7F2B-4CC6-91A5-0FA04837DB08}" destId="{F6CD7B6B-ED38-4074-B2D4-E77F84D0E37E}" srcOrd="5" destOrd="0" presId="urn:microsoft.com/office/officeart/2005/8/layout/pyramid2"/>
    <dgm:cxn modelId="{905FC094-0D84-44C0-B2E0-1B4833CE9043}" type="presParOf" srcId="{9072B1C0-7F2B-4CC6-91A5-0FA04837DB08}" destId="{5AC94B49-4348-44C6-ABDA-EC746276FA47}" srcOrd="6" destOrd="0" presId="urn:microsoft.com/office/officeart/2005/8/layout/pyramid2"/>
    <dgm:cxn modelId="{3E8CB726-5DA2-4D33-8223-DDD1C4B6AD20}" type="presParOf" srcId="{9072B1C0-7F2B-4CC6-91A5-0FA04837DB08}" destId="{6F4F3F76-26DB-41EA-BB42-382C8ABB92A7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6B27A5-87C8-4031-A1BC-CA2B809479CF}" type="doc">
      <dgm:prSet loTypeId="urn:microsoft.com/office/officeart/2005/8/layout/hList9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111BD3-8DC7-43FF-BE1E-981B093B606A}">
      <dgm:prSet phldrT="[Текст]"/>
      <dgm:spPr/>
      <dgm:t>
        <a:bodyPr/>
        <a:lstStyle/>
        <a:p>
          <a:r>
            <a:rPr lang="ru-RU" dirty="0"/>
            <a:t>Возможности</a:t>
          </a:r>
        </a:p>
      </dgm:t>
    </dgm:pt>
    <dgm:pt modelId="{EF13364A-4A72-4ED8-8797-CF366B38F5EB}" type="parTrans" cxnId="{8196DA9D-1216-4F75-8E22-80AB810F6C66}">
      <dgm:prSet/>
      <dgm:spPr/>
      <dgm:t>
        <a:bodyPr/>
        <a:lstStyle/>
        <a:p>
          <a:endParaRPr lang="ru-RU"/>
        </a:p>
      </dgm:t>
    </dgm:pt>
    <dgm:pt modelId="{8ABCC6FC-6B50-44D6-97F4-1E329098A1AF}" type="sibTrans" cxnId="{8196DA9D-1216-4F75-8E22-80AB810F6C66}">
      <dgm:prSet/>
      <dgm:spPr/>
      <dgm:t>
        <a:bodyPr/>
        <a:lstStyle/>
        <a:p>
          <a:endParaRPr lang="ru-RU"/>
        </a:p>
      </dgm:t>
    </dgm:pt>
    <dgm:pt modelId="{146E113D-E751-4D9B-A88B-DFA0C2C2F106}">
      <dgm:prSet phldrT="[Текст]"/>
      <dgm:spPr/>
      <dgm:t>
        <a:bodyPr/>
        <a:lstStyle/>
        <a:p>
          <a:r>
            <a:rPr lang="ru-RU" dirty="0"/>
            <a:t>Новые сферы и виды занятости</a:t>
          </a:r>
        </a:p>
      </dgm:t>
    </dgm:pt>
    <dgm:pt modelId="{52C35819-63EE-427B-AC5C-7BA8D1AE8805}" type="parTrans" cxnId="{92FE63CD-14EA-420D-B919-939EBDBE8359}">
      <dgm:prSet/>
      <dgm:spPr/>
      <dgm:t>
        <a:bodyPr/>
        <a:lstStyle/>
        <a:p>
          <a:endParaRPr lang="ru-RU"/>
        </a:p>
      </dgm:t>
    </dgm:pt>
    <dgm:pt modelId="{78118623-584B-42D7-ABDF-0F622D812D8B}" type="sibTrans" cxnId="{92FE63CD-14EA-420D-B919-939EBDBE8359}">
      <dgm:prSet/>
      <dgm:spPr/>
      <dgm:t>
        <a:bodyPr/>
        <a:lstStyle/>
        <a:p>
          <a:endParaRPr lang="ru-RU"/>
        </a:p>
      </dgm:t>
    </dgm:pt>
    <dgm:pt modelId="{57E2AA3F-D272-40D0-96AA-32E0CA029CF1}">
      <dgm:prSet phldrT="[Текст]"/>
      <dgm:spPr/>
      <dgm:t>
        <a:bodyPr/>
        <a:lstStyle/>
        <a:p>
          <a:r>
            <a:rPr lang="ru-RU" dirty="0"/>
            <a:t>Большая гибкость рынка труда</a:t>
          </a:r>
        </a:p>
      </dgm:t>
    </dgm:pt>
    <dgm:pt modelId="{CFA6B220-4A5B-4A70-8097-F6E4DC9135DC}" type="parTrans" cxnId="{88D068A7-CD2A-425D-A4BE-05CBC2756E31}">
      <dgm:prSet/>
      <dgm:spPr/>
      <dgm:t>
        <a:bodyPr/>
        <a:lstStyle/>
        <a:p>
          <a:endParaRPr lang="ru-RU"/>
        </a:p>
      </dgm:t>
    </dgm:pt>
    <dgm:pt modelId="{04CBFF79-227A-4581-BA91-FE68F72D7F24}" type="sibTrans" cxnId="{88D068A7-CD2A-425D-A4BE-05CBC2756E31}">
      <dgm:prSet/>
      <dgm:spPr/>
      <dgm:t>
        <a:bodyPr/>
        <a:lstStyle/>
        <a:p>
          <a:endParaRPr lang="ru-RU"/>
        </a:p>
      </dgm:t>
    </dgm:pt>
    <dgm:pt modelId="{4C54C436-1939-44D8-A3A8-63F43C0DF63D}">
      <dgm:prSet phldrT="[Текст]"/>
      <dgm:spPr/>
      <dgm:t>
        <a:bodyPr/>
        <a:lstStyle/>
        <a:p>
          <a:r>
            <a:rPr lang="ru-RU" dirty="0"/>
            <a:t>Угрозы</a:t>
          </a:r>
        </a:p>
      </dgm:t>
    </dgm:pt>
    <dgm:pt modelId="{0EB541AA-0860-4361-8DA5-16D695F9C10A}" type="parTrans" cxnId="{14A69AA6-71AF-4B97-BEDF-D1E5DCEBC2D6}">
      <dgm:prSet/>
      <dgm:spPr/>
      <dgm:t>
        <a:bodyPr/>
        <a:lstStyle/>
        <a:p>
          <a:endParaRPr lang="ru-RU"/>
        </a:p>
      </dgm:t>
    </dgm:pt>
    <dgm:pt modelId="{C4927FF4-31B5-4443-A313-5EEDDD354FE0}" type="sibTrans" cxnId="{14A69AA6-71AF-4B97-BEDF-D1E5DCEBC2D6}">
      <dgm:prSet/>
      <dgm:spPr/>
      <dgm:t>
        <a:bodyPr/>
        <a:lstStyle/>
        <a:p>
          <a:endParaRPr lang="ru-RU"/>
        </a:p>
      </dgm:t>
    </dgm:pt>
    <dgm:pt modelId="{6398F0C6-0E2E-4C1E-B734-D98D34B903DE}">
      <dgm:prSet phldrT="[Текст]"/>
      <dgm:spPr/>
      <dgm:t>
        <a:bodyPr/>
        <a:lstStyle/>
        <a:p>
          <a:r>
            <a:rPr lang="ru-RU" dirty="0"/>
            <a:t>Увеличение неустойчивости занятости</a:t>
          </a:r>
        </a:p>
      </dgm:t>
    </dgm:pt>
    <dgm:pt modelId="{32F44C18-4D08-4186-A5CD-DC28151EA2DB}" type="parTrans" cxnId="{8FEC656B-C6A5-48C3-886B-ADF1F1129703}">
      <dgm:prSet/>
      <dgm:spPr/>
      <dgm:t>
        <a:bodyPr/>
        <a:lstStyle/>
        <a:p>
          <a:endParaRPr lang="ru-RU"/>
        </a:p>
      </dgm:t>
    </dgm:pt>
    <dgm:pt modelId="{D35624F3-1ACF-4E38-A5F5-1FC88CD90326}" type="sibTrans" cxnId="{8FEC656B-C6A5-48C3-886B-ADF1F1129703}">
      <dgm:prSet/>
      <dgm:spPr/>
      <dgm:t>
        <a:bodyPr/>
        <a:lstStyle/>
        <a:p>
          <a:endParaRPr lang="ru-RU"/>
        </a:p>
      </dgm:t>
    </dgm:pt>
    <dgm:pt modelId="{BB39981B-B016-407F-B178-8F3891CD1D33}">
      <dgm:prSet phldrT="[Текст]"/>
      <dgm:spPr/>
      <dgm:t>
        <a:bodyPr/>
        <a:lstStyle/>
        <a:p>
          <a:r>
            <a:rPr lang="ru-RU" dirty="0"/>
            <a:t>Рост числа работающих бедных</a:t>
          </a:r>
        </a:p>
      </dgm:t>
    </dgm:pt>
    <dgm:pt modelId="{990A676C-DDA2-4398-A90A-CD5E84B32854}" type="parTrans" cxnId="{23B6CF14-808B-4984-8252-807B20EB4064}">
      <dgm:prSet/>
      <dgm:spPr/>
      <dgm:t>
        <a:bodyPr/>
        <a:lstStyle/>
        <a:p>
          <a:endParaRPr lang="ru-RU"/>
        </a:p>
      </dgm:t>
    </dgm:pt>
    <dgm:pt modelId="{DBFA4DE0-C3D7-459C-BFF3-F7A93FD3B02A}" type="sibTrans" cxnId="{23B6CF14-808B-4984-8252-807B20EB4064}">
      <dgm:prSet/>
      <dgm:spPr/>
      <dgm:t>
        <a:bodyPr/>
        <a:lstStyle/>
        <a:p>
          <a:endParaRPr lang="ru-RU"/>
        </a:p>
      </dgm:t>
    </dgm:pt>
    <dgm:pt modelId="{6758D68D-CA32-475B-960D-2180CFE44CE2}" type="pres">
      <dgm:prSet presAssocID="{616B27A5-87C8-4031-A1BC-CA2B809479CF}" presName="list" presStyleCnt="0">
        <dgm:presLayoutVars>
          <dgm:dir/>
          <dgm:animLvl val="lvl"/>
        </dgm:presLayoutVars>
      </dgm:prSet>
      <dgm:spPr/>
    </dgm:pt>
    <dgm:pt modelId="{F4923CF3-2A1D-4967-AD8D-7A42191DBA59}" type="pres">
      <dgm:prSet presAssocID="{62111BD3-8DC7-43FF-BE1E-981B093B606A}" presName="posSpace" presStyleCnt="0"/>
      <dgm:spPr/>
    </dgm:pt>
    <dgm:pt modelId="{677DAAB8-1903-46E8-9C55-8C84A8359C51}" type="pres">
      <dgm:prSet presAssocID="{62111BD3-8DC7-43FF-BE1E-981B093B606A}" presName="vertFlow" presStyleCnt="0"/>
      <dgm:spPr/>
    </dgm:pt>
    <dgm:pt modelId="{F5574686-1A95-4B21-8789-EE03DABEDE54}" type="pres">
      <dgm:prSet presAssocID="{62111BD3-8DC7-43FF-BE1E-981B093B606A}" presName="topSpace" presStyleCnt="0"/>
      <dgm:spPr/>
    </dgm:pt>
    <dgm:pt modelId="{152D81EC-9372-496E-8390-92D1B1F6685F}" type="pres">
      <dgm:prSet presAssocID="{62111BD3-8DC7-43FF-BE1E-981B093B606A}" presName="firstComp" presStyleCnt="0"/>
      <dgm:spPr/>
    </dgm:pt>
    <dgm:pt modelId="{1043EC05-6C78-4E65-B064-04997C7FD7C4}" type="pres">
      <dgm:prSet presAssocID="{62111BD3-8DC7-43FF-BE1E-981B093B606A}" presName="firstChild" presStyleLbl="bgAccFollowNode1" presStyleIdx="0" presStyleCnt="4"/>
      <dgm:spPr/>
    </dgm:pt>
    <dgm:pt modelId="{82DC593D-4661-4DCF-8998-D7971C59BCA8}" type="pres">
      <dgm:prSet presAssocID="{62111BD3-8DC7-43FF-BE1E-981B093B606A}" presName="firstChildTx" presStyleLbl="bgAccFollowNode1" presStyleIdx="0" presStyleCnt="4">
        <dgm:presLayoutVars>
          <dgm:bulletEnabled val="1"/>
        </dgm:presLayoutVars>
      </dgm:prSet>
      <dgm:spPr/>
    </dgm:pt>
    <dgm:pt modelId="{9E124CD8-2ABA-488A-8CEB-557824B4D8EF}" type="pres">
      <dgm:prSet presAssocID="{57E2AA3F-D272-40D0-96AA-32E0CA029CF1}" presName="comp" presStyleCnt="0"/>
      <dgm:spPr/>
    </dgm:pt>
    <dgm:pt modelId="{07BC6D62-6BFA-4A88-8543-346E7E803F73}" type="pres">
      <dgm:prSet presAssocID="{57E2AA3F-D272-40D0-96AA-32E0CA029CF1}" presName="child" presStyleLbl="bgAccFollowNode1" presStyleIdx="1" presStyleCnt="4"/>
      <dgm:spPr/>
    </dgm:pt>
    <dgm:pt modelId="{96FC316D-82ED-4A49-B722-214946945835}" type="pres">
      <dgm:prSet presAssocID="{57E2AA3F-D272-40D0-96AA-32E0CA029CF1}" presName="childTx" presStyleLbl="bgAccFollowNode1" presStyleIdx="1" presStyleCnt="4">
        <dgm:presLayoutVars>
          <dgm:bulletEnabled val="1"/>
        </dgm:presLayoutVars>
      </dgm:prSet>
      <dgm:spPr/>
    </dgm:pt>
    <dgm:pt modelId="{49289803-9FD6-409F-8DB4-DF7FBA8CD477}" type="pres">
      <dgm:prSet presAssocID="{62111BD3-8DC7-43FF-BE1E-981B093B606A}" presName="negSpace" presStyleCnt="0"/>
      <dgm:spPr/>
    </dgm:pt>
    <dgm:pt modelId="{39F883C0-6162-4DED-854A-3371180E30B8}" type="pres">
      <dgm:prSet presAssocID="{62111BD3-8DC7-43FF-BE1E-981B093B606A}" presName="circle" presStyleLbl="node1" presStyleIdx="0" presStyleCnt="2"/>
      <dgm:spPr/>
    </dgm:pt>
    <dgm:pt modelId="{46BB2AAC-6C3A-47F0-81C4-00C973E740AE}" type="pres">
      <dgm:prSet presAssocID="{8ABCC6FC-6B50-44D6-97F4-1E329098A1AF}" presName="transSpace" presStyleCnt="0"/>
      <dgm:spPr/>
    </dgm:pt>
    <dgm:pt modelId="{F04299F8-AEDB-4A10-94D5-C2B30721AF78}" type="pres">
      <dgm:prSet presAssocID="{4C54C436-1939-44D8-A3A8-63F43C0DF63D}" presName="posSpace" presStyleCnt="0"/>
      <dgm:spPr/>
    </dgm:pt>
    <dgm:pt modelId="{0288CF11-6465-41AE-AB2D-5C367E29F477}" type="pres">
      <dgm:prSet presAssocID="{4C54C436-1939-44D8-A3A8-63F43C0DF63D}" presName="vertFlow" presStyleCnt="0"/>
      <dgm:spPr/>
    </dgm:pt>
    <dgm:pt modelId="{6840494E-DE41-48C9-8376-E93F375DC531}" type="pres">
      <dgm:prSet presAssocID="{4C54C436-1939-44D8-A3A8-63F43C0DF63D}" presName="topSpace" presStyleCnt="0"/>
      <dgm:spPr/>
    </dgm:pt>
    <dgm:pt modelId="{E7C31F02-2158-4B47-B0D6-339687E58D10}" type="pres">
      <dgm:prSet presAssocID="{4C54C436-1939-44D8-A3A8-63F43C0DF63D}" presName="firstComp" presStyleCnt="0"/>
      <dgm:spPr/>
    </dgm:pt>
    <dgm:pt modelId="{68E8F56E-08FC-4EC7-8A25-7660A4973069}" type="pres">
      <dgm:prSet presAssocID="{4C54C436-1939-44D8-A3A8-63F43C0DF63D}" presName="firstChild" presStyleLbl="bgAccFollowNode1" presStyleIdx="2" presStyleCnt="4"/>
      <dgm:spPr/>
    </dgm:pt>
    <dgm:pt modelId="{D0E12D5F-271F-469A-BF05-BF98D79525AD}" type="pres">
      <dgm:prSet presAssocID="{4C54C436-1939-44D8-A3A8-63F43C0DF63D}" presName="firstChildTx" presStyleLbl="bgAccFollowNode1" presStyleIdx="2" presStyleCnt="4">
        <dgm:presLayoutVars>
          <dgm:bulletEnabled val="1"/>
        </dgm:presLayoutVars>
      </dgm:prSet>
      <dgm:spPr/>
    </dgm:pt>
    <dgm:pt modelId="{0B30C614-CED6-409D-B95B-58AC8E83C69B}" type="pres">
      <dgm:prSet presAssocID="{BB39981B-B016-407F-B178-8F3891CD1D33}" presName="comp" presStyleCnt="0"/>
      <dgm:spPr/>
    </dgm:pt>
    <dgm:pt modelId="{A7FC8563-A321-4EDC-8484-126A3DECB5C6}" type="pres">
      <dgm:prSet presAssocID="{BB39981B-B016-407F-B178-8F3891CD1D33}" presName="child" presStyleLbl="bgAccFollowNode1" presStyleIdx="3" presStyleCnt="4"/>
      <dgm:spPr/>
    </dgm:pt>
    <dgm:pt modelId="{496D5E18-5501-4D27-917D-B3B587EA0ED8}" type="pres">
      <dgm:prSet presAssocID="{BB39981B-B016-407F-B178-8F3891CD1D33}" presName="childTx" presStyleLbl="bgAccFollowNode1" presStyleIdx="3" presStyleCnt="4">
        <dgm:presLayoutVars>
          <dgm:bulletEnabled val="1"/>
        </dgm:presLayoutVars>
      </dgm:prSet>
      <dgm:spPr/>
    </dgm:pt>
    <dgm:pt modelId="{55742C39-D516-419C-BE3B-4A3933371504}" type="pres">
      <dgm:prSet presAssocID="{4C54C436-1939-44D8-A3A8-63F43C0DF63D}" presName="negSpace" presStyleCnt="0"/>
      <dgm:spPr/>
    </dgm:pt>
    <dgm:pt modelId="{FBFFD866-27ED-4CEA-9113-4CBDFE9897EE}" type="pres">
      <dgm:prSet presAssocID="{4C54C436-1939-44D8-A3A8-63F43C0DF63D}" presName="circle" presStyleLbl="node1" presStyleIdx="1" presStyleCnt="2"/>
      <dgm:spPr/>
    </dgm:pt>
  </dgm:ptLst>
  <dgm:cxnLst>
    <dgm:cxn modelId="{23B6CF14-808B-4984-8252-807B20EB4064}" srcId="{4C54C436-1939-44D8-A3A8-63F43C0DF63D}" destId="{BB39981B-B016-407F-B178-8F3891CD1D33}" srcOrd="1" destOrd="0" parTransId="{990A676C-DDA2-4398-A90A-CD5E84B32854}" sibTransId="{DBFA4DE0-C3D7-459C-BFF3-F7A93FD3B02A}"/>
    <dgm:cxn modelId="{8FEC656B-C6A5-48C3-886B-ADF1F1129703}" srcId="{4C54C436-1939-44D8-A3A8-63F43C0DF63D}" destId="{6398F0C6-0E2E-4C1E-B734-D98D34B903DE}" srcOrd="0" destOrd="0" parTransId="{32F44C18-4D08-4186-A5CD-DC28151EA2DB}" sibTransId="{D35624F3-1ACF-4E38-A5F5-1FC88CD90326}"/>
    <dgm:cxn modelId="{95D3457B-ABF6-4E17-B294-A0D179B42FEB}" type="presOf" srcId="{4C54C436-1939-44D8-A3A8-63F43C0DF63D}" destId="{FBFFD866-27ED-4CEA-9113-4CBDFE9897EE}" srcOrd="0" destOrd="0" presId="urn:microsoft.com/office/officeart/2005/8/layout/hList9"/>
    <dgm:cxn modelId="{34E2C482-B100-4833-A9E4-0F2C237F260D}" type="presOf" srcId="{57E2AA3F-D272-40D0-96AA-32E0CA029CF1}" destId="{07BC6D62-6BFA-4A88-8543-346E7E803F73}" srcOrd="0" destOrd="0" presId="urn:microsoft.com/office/officeart/2005/8/layout/hList9"/>
    <dgm:cxn modelId="{45ADF784-CCA8-452F-B67A-6AA26D04A2BD}" type="presOf" srcId="{BB39981B-B016-407F-B178-8F3891CD1D33}" destId="{496D5E18-5501-4D27-917D-B3B587EA0ED8}" srcOrd="1" destOrd="0" presId="urn:microsoft.com/office/officeart/2005/8/layout/hList9"/>
    <dgm:cxn modelId="{A5843C99-B601-442E-AECF-2134119B1FDF}" type="presOf" srcId="{146E113D-E751-4D9B-A88B-DFA0C2C2F106}" destId="{1043EC05-6C78-4E65-B064-04997C7FD7C4}" srcOrd="0" destOrd="0" presId="urn:microsoft.com/office/officeart/2005/8/layout/hList9"/>
    <dgm:cxn modelId="{8196DA9D-1216-4F75-8E22-80AB810F6C66}" srcId="{616B27A5-87C8-4031-A1BC-CA2B809479CF}" destId="{62111BD3-8DC7-43FF-BE1E-981B093B606A}" srcOrd="0" destOrd="0" parTransId="{EF13364A-4A72-4ED8-8797-CF366B38F5EB}" sibTransId="{8ABCC6FC-6B50-44D6-97F4-1E329098A1AF}"/>
    <dgm:cxn modelId="{14A69AA6-71AF-4B97-BEDF-D1E5DCEBC2D6}" srcId="{616B27A5-87C8-4031-A1BC-CA2B809479CF}" destId="{4C54C436-1939-44D8-A3A8-63F43C0DF63D}" srcOrd="1" destOrd="0" parTransId="{0EB541AA-0860-4361-8DA5-16D695F9C10A}" sibTransId="{C4927FF4-31B5-4443-A313-5EEDDD354FE0}"/>
    <dgm:cxn modelId="{88D068A7-CD2A-425D-A4BE-05CBC2756E31}" srcId="{62111BD3-8DC7-43FF-BE1E-981B093B606A}" destId="{57E2AA3F-D272-40D0-96AA-32E0CA029CF1}" srcOrd="1" destOrd="0" parTransId="{CFA6B220-4A5B-4A70-8097-F6E4DC9135DC}" sibTransId="{04CBFF79-227A-4581-BA91-FE68F72D7F24}"/>
    <dgm:cxn modelId="{45D072B2-98E7-4335-8B00-32D6C6F9A9CE}" type="presOf" srcId="{6398F0C6-0E2E-4C1E-B734-D98D34B903DE}" destId="{68E8F56E-08FC-4EC7-8A25-7660A4973069}" srcOrd="0" destOrd="0" presId="urn:microsoft.com/office/officeart/2005/8/layout/hList9"/>
    <dgm:cxn modelId="{943603CB-464B-4D24-A3B3-A588129B2D69}" type="presOf" srcId="{62111BD3-8DC7-43FF-BE1E-981B093B606A}" destId="{39F883C0-6162-4DED-854A-3371180E30B8}" srcOrd="0" destOrd="0" presId="urn:microsoft.com/office/officeart/2005/8/layout/hList9"/>
    <dgm:cxn modelId="{92FE63CD-14EA-420D-B919-939EBDBE8359}" srcId="{62111BD3-8DC7-43FF-BE1E-981B093B606A}" destId="{146E113D-E751-4D9B-A88B-DFA0C2C2F106}" srcOrd="0" destOrd="0" parTransId="{52C35819-63EE-427B-AC5C-7BA8D1AE8805}" sibTransId="{78118623-584B-42D7-ABDF-0F622D812D8B}"/>
    <dgm:cxn modelId="{BDC496D5-375E-4467-9C47-C421D2CDFC76}" type="presOf" srcId="{BB39981B-B016-407F-B178-8F3891CD1D33}" destId="{A7FC8563-A321-4EDC-8484-126A3DECB5C6}" srcOrd="0" destOrd="0" presId="urn:microsoft.com/office/officeart/2005/8/layout/hList9"/>
    <dgm:cxn modelId="{422DFCDA-6AED-46F5-8C32-4161E1223657}" type="presOf" srcId="{6398F0C6-0E2E-4C1E-B734-D98D34B903DE}" destId="{D0E12D5F-271F-469A-BF05-BF98D79525AD}" srcOrd="1" destOrd="0" presId="urn:microsoft.com/office/officeart/2005/8/layout/hList9"/>
    <dgm:cxn modelId="{AC4F2EE2-CA78-41F5-95F3-68C47739121F}" type="presOf" srcId="{57E2AA3F-D272-40D0-96AA-32E0CA029CF1}" destId="{96FC316D-82ED-4A49-B722-214946945835}" srcOrd="1" destOrd="0" presId="urn:microsoft.com/office/officeart/2005/8/layout/hList9"/>
    <dgm:cxn modelId="{E3A6A5E3-815F-46E4-81EB-F67DB55CC9DA}" type="presOf" srcId="{616B27A5-87C8-4031-A1BC-CA2B809479CF}" destId="{6758D68D-CA32-475B-960D-2180CFE44CE2}" srcOrd="0" destOrd="0" presId="urn:microsoft.com/office/officeart/2005/8/layout/hList9"/>
    <dgm:cxn modelId="{614180F2-B816-4188-9665-47FD75E6A9E9}" type="presOf" srcId="{146E113D-E751-4D9B-A88B-DFA0C2C2F106}" destId="{82DC593D-4661-4DCF-8998-D7971C59BCA8}" srcOrd="1" destOrd="0" presId="urn:microsoft.com/office/officeart/2005/8/layout/hList9"/>
    <dgm:cxn modelId="{921206EB-97BC-49A6-BC12-24F1F65D4169}" type="presParOf" srcId="{6758D68D-CA32-475B-960D-2180CFE44CE2}" destId="{F4923CF3-2A1D-4967-AD8D-7A42191DBA59}" srcOrd="0" destOrd="0" presId="urn:microsoft.com/office/officeart/2005/8/layout/hList9"/>
    <dgm:cxn modelId="{D3FF5E28-47AC-432E-9F3F-351CA39471C6}" type="presParOf" srcId="{6758D68D-CA32-475B-960D-2180CFE44CE2}" destId="{677DAAB8-1903-46E8-9C55-8C84A8359C51}" srcOrd="1" destOrd="0" presId="urn:microsoft.com/office/officeart/2005/8/layout/hList9"/>
    <dgm:cxn modelId="{A96B6A96-4C04-428B-9AE0-6BDE7A07306F}" type="presParOf" srcId="{677DAAB8-1903-46E8-9C55-8C84A8359C51}" destId="{F5574686-1A95-4B21-8789-EE03DABEDE54}" srcOrd="0" destOrd="0" presId="urn:microsoft.com/office/officeart/2005/8/layout/hList9"/>
    <dgm:cxn modelId="{D21A7DFC-D946-4D36-904B-0D4953753CDE}" type="presParOf" srcId="{677DAAB8-1903-46E8-9C55-8C84A8359C51}" destId="{152D81EC-9372-496E-8390-92D1B1F6685F}" srcOrd="1" destOrd="0" presId="urn:microsoft.com/office/officeart/2005/8/layout/hList9"/>
    <dgm:cxn modelId="{AFEF49C0-3751-4FA2-A531-19FB6859F5D8}" type="presParOf" srcId="{152D81EC-9372-496E-8390-92D1B1F6685F}" destId="{1043EC05-6C78-4E65-B064-04997C7FD7C4}" srcOrd="0" destOrd="0" presId="urn:microsoft.com/office/officeart/2005/8/layout/hList9"/>
    <dgm:cxn modelId="{BF62834C-4B10-4643-A269-6EC80ED7A46C}" type="presParOf" srcId="{152D81EC-9372-496E-8390-92D1B1F6685F}" destId="{82DC593D-4661-4DCF-8998-D7971C59BCA8}" srcOrd="1" destOrd="0" presId="urn:microsoft.com/office/officeart/2005/8/layout/hList9"/>
    <dgm:cxn modelId="{775148E8-F8B2-4C83-8275-2AFDB92E6BA6}" type="presParOf" srcId="{677DAAB8-1903-46E8-9C55-8C84A8359C51}" destId="{9E124CD8-2ABA-488A-8CEB-557824B4D8EF}" srcOrd="2" destOrd="0" presId="urn:microsoft.com/office/officeart/2005/8/layout/hList9"/>
    <dgm:cxn modelId="{3255376C-79BF-453C-B673-613431972C35}" type="presParOf" srcId="{9E124CD8-2ABA-488A-8CEB-557824B4D8EF}" destId="{07BC6D62-6BFA-4A88-8543-346E7E803F73}" srcOrd="0" destOrd="0" presId="urn:microsoft.com/office/officeart/2005/8/layout/hList9"/>
    <dgm:cxn modelId="{7326755E-E81D-4A41-AE67-06EF1F55763F}" type="presParOf" srcId="{9E124CD8-2ABA-488A-8CEB-557824B4D8EF}" destId="{96FC316D-82ED-4A49-B722-214946945835}" srcOrd="1" destOrd="0" presId="urn:microsoft.com/office/officeart/2005/8/layout/hList9"/>
    <dgm:cxn modelId="{8996376B-E76E-45E1-8E40-42CE2AEA859D}" type="presParOf" srcId="{6758D68D-CA32-475B-960D-2180CFE44CE2}" destId="{49289803-9FD6-409F-8DB4-DF7FBA8CD477}" srcOrd="2" destOrd="0" presId="urn:microsoft.com/office/officeart/2005/8/layout/hList9"/>
    <dgm:cxn modelId="{F172E3A5-4DD1-4298-A9A2-B666074C081D}" type="presParOf" srcId="{6758D68D-CA32-475B-960D-2180CFE44CE2}" destId="{39F883C0-6162-4DED-854A-3371180E30B8}" srcOrd="3" destOrd="0" presId="urn:microsoft.com/office/officeart/2005/8/layout/hList9"/>
    <dgm:cxn modelId="{2A2D6481-917C-4DD0-8FD6-1E27C8B7A3F5}" type="presParOf" srcId="{6758D68D-CA32-475B-960D-2180CFE44CE2}" destId="{46BB2AAC-6C3A-47F0-81C4-00C973E740AE}" srcOrd="4" destOrd="0" presId="urn:microsoft.com/office/officeart/2005/8/layout/hList9"/>
    <dgm:cxn modelId="{6E68456F-28BD-413D-A3BC-8D6072B9C1BC}" type="presParOf" srcId="{6758D68D-CA32-475B-960D-2180CFE44CE2}" destId="{F04299F8-AEDB-4A10-94D5-C2B30721AF78}" srcOrd="5" destOrd="0" presId="urn:microsoft.com/office/officeart/2005/8/layout/hList9"/>
    <dgm:cxn modelId="{81E796DA-0DB0-48E3-B5C0-B2B7652B199E}" type="presParOf" srcId="{6758D68D-CA32-475B-960D-2180CFE44CE2}" destId="{0288CF11-6465-41AE-AB2D-5C367E29F477}" srcOrd="6" destOrd="0" presId="urn:microsoft.com/office/officeart/2005/8/layout/hList9"/>
    <dgm:cxn modelId="{B0F9FDCE-2D3F-4BF4-B098-A1FADDE37FF5}" type="presParOf" srcId="{0288CF11-6465-41AE-AB2D-5C367E29F477}" destId="{6840494E-DE41-48C9-8376-E93F375DC531}" srcOrd="0" destOrd="0" presId="urn:microsoft.com/office/officeart/2005/8/layout/hList9"/>
    <dgm:cxn modelId="{BC8D89F9-6AB0-4DA5-AA5C-45614999EBB8}" type="presParOf" srcId="{0288CF11-6465-41AE-AB2D-5C367E29F477}" destId="{E7C31F02-2158-4B47-B0D6-339687E58D10}" srcOrd="1" destOrd="0" presId="urn:microsoft.com/office/officeart/2005/8/layout/hList9"/>
    <dgm:cxn modelId="{5F0FE0D4-124F-4383-99EE-5ADDAEEA48F6}" type="presParOf" srcId="{E7C31F02-2158-4B47-B0D6-339687E58D10}" destId="{68E8F56E-08FC-4EC7-8A25-7660A4973069}" srcOrd="0" destOrd="0" presId="urn:microsoft.com/office/officeart/2005/8/layout/hList9"/>
    <dgm:cxn modelId="{07FEC376-54A8-470B-8A76-A17A3D63DC9F}" type="presParOf" srcId="{E7C31F02-2158-4B47-B0D6-339687E58D10}" destId="{D0E12D5F-271F-469A-BF05-BF98D79525AD}" srcOrd="1" destOrd="0" presId="urn:microsoft.com/office/officeart/2005/8/layout/hList9"/>
    <dgm:cxn modelId="{2E1BBA50-DBBC-4C70-BF24-8B78F081198B}" type="presParOf" srcId="{0288CF11-6465-41AE-AB2D-5C367E29F477}" destId="{0B30C614-CED6-409D-B95B-58AC8E83C69B}" srcOrd="2" destOrd="0" presId="urn:microsoft.com/office/officeart/2005/8/layout/hList9"/>
    <dgm:cxn modelId="{D526785B-021C-4143-AB6F-2E618115F551}" type="presParOf" srcId="{0B30C614-CED6-409D-B95B-58AC8E83C69B}" destId="{A7FC8563-A321-4EDC-8484-126A3DECB5C6}" srcOrd="0" destOrd="0" presId="urn:microsoft.com/office/officeart/2005/8/layout/hList9"/>
    <dgm:cxn modelId="{09DDF68C-667D-44C3-A812-AE86BA67C507}" type="presParOf" srcId="{0B30C614-CED6-409D-B95B-58AC8E83C69B}" destId="{496D5E18-5501-4D27-917D-B3B587EA0ED8}" srcOrd="1" destOrd="0" presId="urn:microsoft.com/office/officeart/2005/8/layout/hList9"/>
    <dgm:cxn modelId="{E2AB9258-FB5C-4352-891D-B71DBD6B298D}" type="presParOf" srcId="{6758D68D-CA32-475B-960D-2180CFE44CE2}" destId="{55742C39-D516-419C-BE3B-4A3933371504}" srcOrd="7" destOrd="0" presId="urn:microsoft.com/office/officeart/2005/8/layout/hList9"/>
    <dgm:cxn modelId="{33650EB6-1E24-4439-B955-9AC8FDA7C530}" type="presParOf" srcId="{6758D68D-CA32-475B-960D-2180CFE44CE2}" destId="{FBFFD866-27ED-4CEA-9113-4CBDFE9897E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E629D5-FF12-41FC-87B2-D897AF6FB16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09E0A2-C7F2-4BFA-988C-3ABC1D1A78E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dirty="0">
              <a:solidFill>
                <a:schemeClr val="tx2"/>
              </a:solidFill>
            </a:rPr>
            <a:t>Стратегический обмен сотрудниками (</a:t>
          </a:r>
          <a:r>
            <a:rPr lang="ru-RU" sz="2000" dirty="0" err="1">
              <a:solidFill>
                <a:schemeClr val="tx2"/>
              </a:solidFill>
            </a:rPr>
            <a:t>strategic</a:t>
          </a:r>
          <a:r>
            <a:rPr lang="ru-RU" sz="2000" dirty="0">
              <a:solidFill>
                <a:schemeClr val="tx2"/>
              </a:solidFill>
            </a:rPr>
            <a:t> </a:t>
          </a:r>
          <a:r>
            <a:rPr lang="ru-RU" sz="2000" dirty="0" err="1">
              <a:solidFill>
                <a:schemeClr val="tx2"/>
              </a:solidFill>
            </a:rPr>
            <a:t>employee</a:t>
          </a:r>
          <a:r>
            <a:rPr lang="ru-RU" sz="2000" dirty="0">
              <a:solidFill>
                <a:schemeClr val="tx2"/>
              </a:solidFill>
            </a:rPr>
            <a:t> </a:t>
          </a:r>
          <a:r>
            <a:rPr lang="ru-RU" sz="2000" dirty="0" err="1">
              <a:solidFill>
                <a:schemeClr val="tx2"/>
              </a:solidFill>
            </a:rPr>
            <a:t>sharing</a:t>
          </a:r>
          <a:r>
            <a:rPr lang="ru-RU" sz="2000" dirty="0">
              <a:solidFill>
                <a:schemeClr val="tx2"/>
              </a:solidFill>
            </a:rPr>
            <a:t>)</a:t>
          </a:r>
        </a:p>
      </dgm:t>
    </dgm:pt>
    <dgm:pt modelId="{2B995EDC-A307-44D6-862D-D68366CB7049}" type="parTrans" cxnId="{762FAF91-E840-4A4A-8D04-41E69C6A7F49}">
      <dgm:prSet/>
      <dgm:spPr/>
      <dgm:t>
        <a:bodyPr/>
        <a:lstStyle/>
        <a:p>
          <a:endParaRPr lang="ru-RU"/>
        </a:p>
      </dgm:t>
    </dgm:pt>
    <dgm:pt modelId="{80B0246C-CEAB-4579-872A-EF65073F5192}" type="sibTrans" cxnId="{762FAF91-E840-4A4A-8D04-41E69C6A7F49}">
      <dgm:prSet/>
      <dgm:spPr/>
      <dgm:t>
        <a:bodyPr/>
        <a:lstStyle/>
        <a:p>
          <a:endParaRPr lang="ru-RU"/>
        </a:p>
      </dgm:t>
    </dgm:pt>
    <dgm:pt modelId="{DCB60E9D-B4B3-4392-97BD-B197CCCD99A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dirty="0">
              <a:solidFill>
                <a:schemeClr val="tx2"/>
              </a:solidFill>
            </a:rPr>
            <a:t>Временное управление (</a:t>
          </a:r>
          <a:r>
            <a:rPr lang="en-US" sz="2000" dirty="0">
              <a:solidFill>
                <a:schemeClr val="tx2"/>
              </a:solidFill>
            </a:rPr>
            <a:t>interim management)</a:t>
          </a:r>
          <a:endParaRPr lang="ru-RU" sz="2000" dirty="0">
            <a:solidFill>
              <a:schemeClr val="tx2"/>
            </a:solidFill>
          </a:endParaRPr>
        </a:p>
      </dgm:t>
    </dgm:pt>
    <dgm:pt modelId="{EE518BCA-9BF0-45AE-8FB4-A5D1C0321FA1}" type="parTrans" cxnId="{A83654DB-2EA4-4BE8-8029-5DA01BB0AF8D}">
      <dgm:prSet/>
      <dgm:spPr/>
      <dgm:t>
        <a:bodyPr/>
        <a:lstStyle/>
        <a:p>
          <a:endParaRPr lang="ru-RU"/>
        </a:p>
      </dgm:t>
    </dgm:pt>
    <dgm:pt modelId="{EB1F2C7B-71C9-4E02-BDBF-689B2ECC978C}" type="sibTrans" cxnId="{A83654DB-2EA4-4BE8-8029-5DA01BB0AF8D}">
      <dgm:prSet/>
      <dgm:spPr/>
      <dgm:t>
        <a:bodyPr/>
        <a:lstStyle/>
        <a:p>
          <a:endParaRPr lang="ru-RU"/>
        </a:p>
      </dgm:t>
    </dgm:pt>
    <dgm:pt modelId="{009A224D-C5DF-43A5-834D-98D75642A9B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dirty="0">
              <a:solidFill>
                <a:schemeClr val="tx2"/>
              </a:solidFill>
            </a:rPr>
            <a:t>Повседневная работа (</a:t>
          </a:r>
          <a:r>
            <a:rPr lang="en-US" sz="2000" dirty="0">
              <a:solidFill>
                <a:schemeClr val="tx2"/>
              </a:solidFill>
            </a:rPr>
            <a:t>casual work)</a:t>
          </a:r>
          <a:endParaRPr lang="ru-RU" sz="2000" dirty="0">
            <a:solidFill>
              <a:schemeClr val="tx2"/>
            </a:solidFill>
          </a:endParaRPr>
        </a:p>
      </dgm:t>
    </dgm:pt>
    <dgm:pt modelId="{5C55BEEE-03D7-4A3A-AB55-66F0057716FB}" type="parTrans" cxnId="{D44702CA-42CA-4E82-B699-9C4B71394ACB}">
      <dgm:prSet/>
      <dgm:spPr/>
      <dgm:t>
        <a:bodyPr/>
        <a:lstStyle/>
        <a:p>
          <a:endParaRPr lang="ru-RU"/>
        </a:p>
      </dgm:t>
    </dgm:pt>
    <dgm:pt modelId="{B16E75E9-F547-4849-960C-DE34752DAE62}" type="sibTrans" cxnId="{D44702CA-42CA-4E82-B699-9C4B71394ACB}">
      <dgm:prSet/>
      <dgm:spPr/>
      <dgm:t>
        <a:bodyPr/>
        <a:lstStyle/>
        <a:p>
          <a:endParaRPr lang="ru-RU"/>
        </a:p>
      </dgm:t>
    </dgm:pt>
    <dgm:pt modelId="{841F772D-7AD1-4ACD-A92B-37FAA4A98108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dirty="0">
              <a:solidFill>
                <a:schemeClr val="tx2"/>
              </a:solidFill>
            </a:rPr>
            <a:t>Совместное трудоустройство (</a:t>
          </a:r>
          <a:r>
            <a:rPr lang="en-US" sz="2000" dirty="0">
              <a:solidFill>
                <a:schemeClr val="tx2"/>
              </a:solidFill>
            </a:rPr>
            <a:t>job sharing)</a:t>
          </a:r>
          <a:endParaRPr lang="ru-RU" sz="2000" dirty="0">
            <a:solidFill>
              <a:schemeClr val="tx2"/>
            </a:solidFill>
          </a:endParaRPr>
        </a:p>
      </dgm:t>
    </dgm:pt>
    <dgm:pt modelId="{182C1BC0-AE5A-4907-AB03-C5A51A41E66F}" type="parTrans" cxnId="{D94B50AC-13F2-42E5-B9E2-3853B9D27589}">
      <dgm:prSet/>
      <dgm:spPr/>
      <dgm:t>
        <a:bodyPr/>
        <a:lstStyle/>
        <a:p>
          <a:endParaRPr lang="ru-RU"/>
        </a:p>
      </dgm:t>
    </dgm:pt>
    <dgm:pt modelId="{7E60CE7C-F98D-4C18-BA44-6333884592CF}" type="sibTrans" cxnId="{D94B50AC-13F2-42E5-B9E2-3853B9D27589}">
      <dgm:prSet/>
      <dgm:spPr/>
      <dgm:t>
        <a:bodyPr/>
        <a:lstStyle/>
        <a:p>
          <a:endParaRPr lang="ru-RU"/>
        </a:p>
      </dgm:t>
    </dgm:pt>
    <dgm:pt modelId="{F9475EAB-CEA7-4ECB-AD8D-E86832FB0F5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dirty="0">
              <a:solidFill>
                <a:schemeClr val="tx2"/>
              </a:solidFill>
            </a:rPr>
            <a:t>Периодическая работа (</a:t>
          </a:r>
          <a:r>
            <a:rPr lang="en-US" sz="2000" dirty="0">
              <a:solidFill>
                <a:schemeClr val="tx2"/>
              </a:solidFill>
            </a:rPr>
            <a:t>intermittent work)</a:t>
          </a:r>
          <a:endParaRPr lang="ru-RU" sz="2000" dirty="0">
            <a:solidFill>
              <a:schemeClr val="tx2"/>
            </a:solidFill>
          </a:endParaRPr>
        </a:p>
      </dgm:t>
    </dgm:pt>
    <dgm:pt modelId="{73E7F2F4-EDAD-4DFE-A7D0-AF35B7DD2F38}" type="parTrans" cxnId="{0E0761E6-AB26-4B1E-BA3C-E8DDC3CD078D}">
      <dgm:prSet/>
      <dgm:spPr/>
      <dgm:t>
        <a:bodyPr/>
        <a:lstStyle/>
        <a:p>
          <a:endParaRPr lang="ru-RU"/>
        </a:p>
      </dgm:t>
    </dgm:pt>
    <dgm:pt modelId="{748720F6-41A2-491D-83E8-B4842FF4E932}" type="sibTrans" cxnId="{0E0761E6-AB26-4B1E-BA3C-E8DDC3CD078D}">
      <dgm:prSet/>
      <dgm:spPr/>
      <dgm:t>
        <a:bodyPr/>
        <a:lstStyle/>
        <a:p>
          <a:endParaRPr lang="ru-RU"/>
        </a:p>
      </dgm:t>
    </dgm:pt>
    <dgm:pt modelId="{E56605DB-87BE-48F4-9089-A016E52F6B9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dirty="0">
              <a:solidFill>
                <a:schemeClr val="tx2"/>
              </a:solidFill>
            </a:rPr>
            <a:t>Работа по вызову</a:t>
          </a:r>
          <a:r>
            <a:rPr lang="en-US" sz="2000" dirty="0">
              <a:solidFill>
                <a:schemeClr val="tx2"/>
              </a:solidFill>
            </a:rPr>
            <a:t> (On-call work</a:t>
          </a:r>
          <a:r>
            <a:rPr lang="ru-RU" sz="2000" dirty="0">
              <a:solidFill>
                <a:schemeClr val="tx2"/>
              </a:solidFill>
            </a:rPr>
            <a:t>, </a:t>
          </a:r>
          <a:r>
            <a:rPr lang="en-US" sz="2000" dirty="0">
              <a:solidFill>
                <a:schemeClr val="tx2"/>
              </a:solidFill>
            </a:rPr>
            <a:t>zero-hours contracts)</a:t>
          </a:r>
          <a:endParaRPr lang="ru-RU" sz="2000" dirty="0">
            <a:solidFill>
              <a:schemeClr val="tx2"/>
            </a:solidFill>
          </a:endParaRPr>
        </a:p>
      </dgm:t>
    </dgm:pt>
    <dgm:pt modelId="{588D5338-8C56-48F6-9029-7EE0953A04A2}" type="parTrans" cxnId="{80573032-19F5-4478-8D5D-14A7A44A1E8C}">
      <dgm:prSet/>
      <dgm:spPr/>
      <dgm:t>
        <a:bodyPr/>
        <a:lstStyle/>
        <a:p>
          <a:endParaRPr lang="ru-RU"/>
        </a:p>
      </dgm:t>
    </dgm:pt>
    <dgm:pt modelId="{E59B1648-FFE3-40E0-89CC-F4E76A406EB3}" type="sibTrans" cxnId="{80573032-19F5-4478-8D5D-14A7A44A1E8C}">
      <dgm:prSet/>
      <dgm:spPr/>
      <dgm:t>
        <a:bodyPr/>
        <a:lstStyle/>
        <a:p>
          <a:endParaRPr lang="ru-RU"/>
        </a:p>
      </dgm:t>
    </dgm:pt>
    <dgm:pt modelId="{B003D033-51C1-4BDA-8C7F-E88F3F0EBBC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dirty="0">
              <a:solidFill>
                <a:schemeClr val="tx2"/>
              </a:solidFill>
            </a:rPr>
            <a:t>Полная мобильность (</a:t>
          </a:r>
          <a:r>
            <a:rPr lang="en-US" sz="2000" dirty="0">
              <a:solidFill>
                <a:schemeClr val="tx2"/>
              </a:solidFill>
            </a:rPr>
            <a:t>full mobility)</a:t>
          </a:r>
          <a:endParaRPr lang="ru-RU" sz="2000" dirty="0">
            <a:solidFill>
              <a:schemeClr val="tx2"/>
            </a:solidFill>
          </a:endParaRPr>
        </a:p>
      </dgm:t>
    </dgm:pt>
    <dgm:pt modelId="{DB7372F7-2FBF-4E62-A67E-61F93D8F48CB}" type="parTrans" cxnId="{E28C54CA-F4D1-4510-8B34-193AAF0C7E3D}">
      <dgm:prSet/>
      <dgm:spPr/>
      <dgm:t>
        <a:bodyPr/>
        <a:lstStyle/>
        <a:p>
          <a:endParaRPr lang="ru-RU"/>
        </a:p>
      </dgm:t>
    </dgm:pt>
    <dgm:pt modelId="{126829C8-C66C-46A5-9504-0F23A29E24CB}" type="sibTrans" cxnId="{E28C54CA-F4D1-4510-8B34-193AAF0C7E3D}">
      <dgm:prSet/>
      <dgm:spPr/>
      <dgm:t>
        <a:bodyPr/>
        <a:lstStyle/>
        <a:p>
          <a:endParaRPr lang="ru-RU"/>
        </a:p>
      </dgm:t>
    </dgm:pt>
    <dgm:pt modelId="{71969290-9EC0-4C3E-A243-E712A1E5CB3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dirty="0">
              <a:solidFill>
                <a:schemeClr val="tx2"/>
              </a:solidFill>
            </a:rPr>
            <a:t>Частичная мобильность (</a:t>
          </a:r>
          <a:r>
            <a:rPr lang="en-US" sz="2000" dirty="0">
              <a:solidFill>
                <a:schemeClr val="tx2"/>
              </a:solidFill>
            </a:rPr>
            <a:t>site mobility)</a:t>
          </a:r>
          <a:endParaRPr lang="ru-RU" sz="2000" dirty="0">
            <a:solidFill>
              <a:schemeClr val="tx2"/>
            </a:solidFill>
          </a:endParaRPr>
        </a:p>
      </dgm:t>
    </dgm:pt>
    <dgm:pt modelId="{6290A9CD-2130-4EE3-AFB4-8801B0285565}" type="parTrans" cxnId="{0EA1E409-DA2E-4469-A729-A8D51432E8CF}">
      <dgm:prSet/>
      <dgm:spPr/>
      <dgm:t>
        <a:bodyPr/>
        <a:lstStyle/>
        <a:p>
          <a:endParaRPr lang="ru-RU"/>
        </a:p>
      </dgm:t>
    </dgm:pt>
    <dgm:pt modelId="{487246D2-2CB1-4633-8706-E6306AE23415}" type="sibTrans" cxnId="{0EA1E409-DA2E-4469-A729-A8D51432E8CF}">
      <dgm:prSet/>
      <dgm:spPr/>
      <dgm:t>
        <a:bodyPr/>
        <a:lstStyle/>
        <a:p>
          <a:endParaRPr lang="ru-RU"/>
        </a:p>
      </dgm:t>
    </dgm:pt>
    <dgm:pt modelId="{3B61EFC7-E8C5-4A1A-9E20-23ECC29960F7}" type="pres">
      <dgm:prSet presAssocID="{EAE629D5-FF12-41FC-87B2-D897AF6FB16D}" presName="linear" presStyleCnt="0">
        <dgm:presLayoutVars>
          <dgm:dir/>
          <dgm:animLvl val="lvl"/>
          <dgm:resizeHandles val="exact"/>
        </dgm:presLayoutVars>
      </dgm:prSet>
      <dgm:spPr/>
    </dgm:pt>
    <dgm:pt modelId="{AD3C8B5A-AF1D-49AA-9FB5-EFC2901FE583}" type="pres">
      <dgm:prSet presAssocID="{2509E0A2-C7F2-4BFA-988C-3ABC1D1A78E3}" presName="parentLin" presStyleCnt="0"/>
      <dgm:spPr/>
    </dgm:pt>
    <dgm:pt modelId="{18DFD53A-7A84-4447-9505-AE1EA16887B8}" type="pres">
      <dgm:prSet presAssocID="{2509E0A2-C7F2-4BFA-988C-3ABC1D1A78E3}" presName="parentLeftMargin" presStyleLbl="node1" presStyleIdx="0" presStyleCnt="8"/>
      <dgm:spPr/>
    </dgm:pt>
    <dgm:pt modelId="{BDCF3C2D-5EE0-4489-AD89-40986EB828BC}" type="pres">
      <dgm:prSet presAssocID="{2509E0A2-C7F2-4BFA-988C-3ABC1D1A78E3}" presName="parentText" presStyleLbl="node1" presStyleIdx="0" presStyleCnt="8" custScaleX="141274" custScaleY="174645">
        <dgm:presLayoutVars>
          <dgm:chMax val="0"/>
          <dgm:bulletEnabled val="1"/>
        </dgm:presLayoutVars>
      </dgm:prSet>
      <dgm:spPr/>
    </dgm:pt>
    <dgm:pt modelId="{922CCD06-5C76-4EA5-B311-FD9EC194009E}" type="pres">
      <dgm:prSet presAssocID="{2509E0A2-C7F2-4BFA-988C-3ABC1D1A78E3}" presName="negativeSpace" presStyleCnt="0"/>
      <dgm:spPr/>
    </dgm:pt>
    <dgm:pt modelId="{3515A7D0-AC9E-442C-A49B-C0D4A5D9FB06}" type="pres">
      <dgm:prSet presAssocID="{2509E0A2-C7F2-4BFA-988C-3ABC1D1A78E3}" presName="childText" presStyleLbl="conFgAcc1" presStyleIdx="0" presStyleCnt="8">
        <dgm:presLayoutVars>
          <dgm:bulletEnabled val="1"/>
        </dgm:presLayoutVars>
      </dgm:prSet>
      <dgm:spPr/>
    </dgm:pt>
    <dgm:pt modelId="{3F61FE32-4405-4F64-A4DB-0BB70CFF590A}" type="pres">
      <dgm:prSet presAssocID="{80B0246C-CEAB-4579-872A-EF65073F5192}" presName="spaceBetweenRectangles" presStyleCnt="0"/>
      <dgm:spPr/>
    </dgm:pt>
    <dgm:pt modelId="{C206806E-03CA-4E12-B88C-EDDCA75AA3E9}" type="pres">
      <dgm:prSet presAssocID="{DCB60E9D-B4B3-4392-97BD-B197CCCD99A3}" presName="parentLin" presStyleCnt="0"/>
      <dgm:spPr/>
    </dgm:pt>
    <dgm:pt modelId="{B8CF0ABA-0645-43E2-9CEA-449145BBEA37}" type="pres">
      <dgm:prSet presAssocID="{DCB60E9D-B4B3-4392-97BD-B197CCCD99A3}" presName="parentLeftMargin" presStyleLbl="node1" presStyleIdx="0" presStyleCnt="8"/>
      <dgm:spPr/>
    </dgm:pt>
    <dgm:pt modelId="{2B413850-6760-415B-99C4-FA38D609FC74}" type="pres">
      <dgm:prSet presAssocID="{DCB60E9D-B4B3-4392-97BD-B197CCCD99A3}" presName="parentText" presStyleLbl="node1" presStyleIdx="1" presStyleCnt="8" custScaleX="140390">
        <dgm:presLayoutVars>
          <dgm:chMax val="0"/>
          <dgm:bulletEnabled val="1"/>
        </dgm:presLayoutVars>
      </dgm:prSet>
      <dgm:spPr/>
    </dgm:pt>
    <dgm:pt modelId="{1C0E2AB8-D6D6-4276-99D3-016E6C7A5BD6}" type="pres">
      <dgm:prSet presAssocID="{DCB60E9D-B4B3-4392-97BD-B197CCCD99A3}" presName="negativeSpace" presStyleCnt="0"/>
      <dgm:spPr/>
    </dgm:pt>
    <dgm:pt modelId="{F5E7E52E-B82C-4D7B-B2F5-A71ADB066901}" type="pres">
      <dgm:prSet presAssocID="{DCB60E9D-B4B3-4392-97BD-B197CCCD99A3}" presName="childText" presStyleLbl="conFgAcc1" presStyleIdx="1" presStyleCnt="8">
        <dgm:presLayoutVars>
          <dgm:bulletEnabled val="1"/>
        </dgm:presLayoutVars>
      </dgm:prSet>
      <dgm:spPr/>
    </dgm:pt>
    <dgm:pt modelId="{C24DF57A-0A31-40DE-87B5-18E769979CC2}" type="pres">
      <dgm:prSet presAssocID="{EB1F2C7B-71C9-4E02-BDBF-689B2ECC978C}" presName="spaceBetweenRectangles" presStyleCnt="0"/>
      <dgm:spPr/>
    </dgm:pt>
    <dgm:pt modelId="{C56CEF37-6115-4E32-816C-C630FD400E8C}" type="pres">
      <dgm:prSet presAssocID="{841F772D-7AD1-4ACD-A92B-37FAA4A98108}" presName="parentLin" presStyleCnt="0"/>
      <dgm:spPr/>
    </dgm:pt>
    <dgm:pt modelId="{CCAC0C62-417D-4530-922B-A8CB9681E13C}" type="pres">
      <dgm:prSet presAssocID="{841F772D-7AD1-4ACD-A92B-37FAA4A98108}" presName="parentLeftMargin" presStyleLbl="node1" presStyleIdx="1" presStyleCnt="8"/>
      <dgm:spPr/>
    </dgm:pt>
    <dgm:pt modelId="{F14219A9-4B49-4603-9A04-644539BB0F0C}" type="pres">
      <dgm:prSet presAssocID="{841F772D-7AD1-4ACD-A92B-37FAA4A98108}" presName="parentText" presStyleLbl="node1" presStyleIdx="2" presStyleCnt="8" custScaleX="139996" custScaleY="109082" custLinFactNeighborX="7512" custLinFactNeighborY="2742">
        <dgm:presLayoutVars>
          <dgm:chMax val="0"/>
          <dgm:bulletEnabled val="1"/>
        </dgm:presLayoutVars>
      </dgm:prSet>
      <dgm:spPr/>
    </dgm:pt>
    <dgm:pt modelId="{ECF0E95F-2D83-469B-AEA5-E08564DEDFFA}" type="pres">
      <dgm:prSet presAssocID="{841F772D-7AD1-4ACD-A92B-37FAA4A98108}" presName="negativeSpace" presStyleCnt="0"/>
      <dgm:spPr/>
    </dgm:pt>
    <dgm:pt modelId="{843F079B-9C6B-4934-A249-DFC3DD314B44}" type="pres">
      <dgm:prSet presAssocID="{841F772D-7AD1-4ACD-A92B-37FAA4A98108}" presName="childText" presStyleLbl="conFgAcc1" presStyleIdx="2" presStyleCnt="8">
        <dgm:presLayoutVars>
          <dgm:bulletEnabled val="1"/>
        </dgm:presLayoutVars>
      </dgm:prSet>
      <dgm:spPr/>
    </dgm:pt>
    <dgm:pt modelId="{BF8AD869-7BFC-40C5-93DB-DD7593F455C9}" type="pres">
      <dgm:prSet presAssocID="{7E60CE7C-F98D-4C18-BA44-6333884592CF}" presName="spaceBetweenRectangles" presStyleCnt="0"/>
      <dgm:spPr/>
    </dgm:pt>
    <dgm:pt modelId="{F66617BD-F54E-4F2C-866B-2474E3F1A9BD}" type="pres">
      <dgm:prSet presAssocID="{009A224D-C5DF-43A5-834D-98D75642A9B0}" presName="parentLin" presStyleCnt="0"/>
      <dgm:spPr/>
    </dgm:pt>
    <dgm:pt modelId="{FAC1BEED-1AEE-4A3F-B0EF-0D6947EB445F}" type="pres">
      <dgm:prSet presAssocID="{009A224D-C5DF-43A5-834D-98D75642A9B0}" presName="parentLeftMargin" presStyleLbl="node1" presStyleIdx="2" presStyleCnt="8"/>
      <dgm:spPr/>
    </dgm:pt>
    <dgm:pt modelId="{011DF284-3BB8-469E-86A5-02B406CAF70A}" type="pres">
      <dgm:prSet presAssocID="{009A224D-C5DF-43A5-834D-98D75642A9B0}" presName="parentText" presStyleLbl="node1" presStyleIdx="3" presStyleCnt="8" custScaleX="139996" custLinFactNeighborX="7512" custLinFactNeighborY="5895">
        <dgm:presLayoutVars>
          <dgm:chMax val="0"/>
          <dgm:bulletEnabled val="1"/>
        </dgm:presLayoutVars>
      </dgm:prSet>
      <dgm:spPr/>
    </dgm:pt>
    <dgm:pt modelId="{9BD116CB-BA76-4252-A814-199D3EC460FF}" type="pres">
      <dgm:prSet presAssocID="{009A224D-C5DF-43A5-834D-98D75642A9B0}" presName="negativeSpace" presStyleCnt="0"/>
      <dgm:spPr/>
    </dgm:pt>
    <dgm:pt modelId="{6CACE82C-BEB2-40D7-BFE2-A30EA3C00901}" type="pres">
      <dgm:prSet presAssocID="{009A224D-C5DF-43A5-834D-98D75642A9B0}" presName="childText" presStyleLbl="conFgAcc1" presStyleIdx="3" presStyleCnt="8">
        <dgm:presLayoutVars>
          <dgm:bulletEnabled val="1"/>
        </dgm:presLayoutVars>
      </dgm:prSet>
      <dgm:spPr/>
    </dgm:pt>
    <dgm:pt modelId="{A4479808-8B0E-4544-BA0C-46A8F7A8AAD4}" type="pres">
      <dgm:prSet presAssocID="{B16E75E9-F547-4849-960C-DE34752DAE62}" presName="spaceBetweenRectangles" presStyleCnt="0"/>
      <dgm:spPr/>
    </dgm:pt>
    <dgm:pt modelId="{8C6B60CE-5893-4DA1-B988-3B2BB230D6E0}" type="pres">
      <dgm:prSet presAssocID="{F9475EAB-CEA7-4ECB-AD8D-E86832FB0F58}" presName="parentLin" presStyleCnt="0"/>
      <dgm:spPr/>
    </dgm:pt>
    <dgm:pt modelId="{1D3044DF-C0AE-4C24-B576-6A75A73C3960}" type="pres">
      <dgm:prSet presAssocID="{F9475EAB-CEA7-4ECB-AD8D-E86832FB0F58}" presName="parentLeftMargin" presStyleLbl="node1" presStyleIdx="3" presStyleCnt="8"/>
      <dgm:spPr/>
    </dgm:pt>
    <dgm:pt modelId="{242FCD72-1313-4092-8A45-9F84BA84AB57}" type="pres">
      <dgm:prSet presAssocID="{F9475EAB-CEA7-4ECB-AD8D-E86832FB0F58}" presName="parentText" presStyleLbl="node1" presStyleIdx="4" presStyleCnt="8" custScaleX="140000">
        <dgm:presLayoutVars>
          <dgm:chMax val="0"/>
          <dgm:bulletEnabled val="1"/>
        </dgm:presLayoutVars>
      </dgm:prSet>
      <dgm:spPr/>
    </dgm:pt>
    <dgm:pt modelId="{60412381-0B3F-4E7C-A24E-14F0C3781DCA}" type="pres">
      <dgm:prSet presAssocID="{F9475EAB-CEA7-4ECB-AD8D-E86832FB0F58}" presName="negativeSpace" presStyleCnt="0"/>
      <dgm:spPr/>
    </dgm:pt>
    <dgm:pt modelId="{E35092C2-24D2-4708-9713-99CD6D123935}" type="pres">
      <dgm:prSet presAssocID="{F9475EAB-CEA7-4ECB-AD8D-E86832FB0F58}" presName="childText" presStyleLbl="conFgAcc1" presStyleIdx="4" presStyleCnt="8">
        <dgm:presLayoutVars>
          <dgm:bulletEnabled val="1"/>
        </dgm:presLayoutVars>
      </dgm:prSet>
      <dgm:spPr/>
    </dgm:pt>
    <dgm:pt modelId="{D5AA6234-53E2-4280-A9F8-994D39EEE43E}" type="pres">
      <dgm:prSet presAssocID="{748720F6-41A2-491D-83E8-B4842FF4E932}" presName="spaceBetweenRectangles" presStyleCnt="0"/>
      <dgm:spPr/>
    </dgm:pt>
    <dgm:pt modelId="{48A22293-8EFC-4FC8-B071-0B6456D142E1}" type="pres">
      <dgm:prSet presAssocID="{E56605DB-87BE-48F4-9089-A016E52F6B9B}" presName="parentLin" presStyleCnt="0"/>
      <dgm:spPr/>
    </dgm:pt>
    <dgm:pt modelId="{A7E0208F-733D-4C70-8157-3B225C8C73A2}" type="pres">
      <dgm:prSet presAssocID="{E56605DB-87BE-48F4-9089-A016E52F6B9B}" presName="parentLeftMargin" presStyleLbl="node1" presStyleIdx="4" presStyleCnt="8"/>
      <dgm:spPr/>
    </dgm:pt>
    <dgm:pt modelId="{52FF080F-79F5-47C1-972A-2CDB799B4C2F}" type="pres">
      <dgm:prSet presAssocID="{E56605DB-87BE-48F4-9089-A016E52F6B9B}" presName="parentText" presStyleLbl="node1" presStyleIdx="5" presStyleCnt="8" custScaleX="140000">
        <dgm:presLayoutVars>
          <dgm:chMax val="0"/>
          <dgm:bulletEnabled val="1"/>
        </dgm:presLayoutVars>
      </dgm:prSet>
      <dgm:spPr/>
    </dgm:pt>
    <dgm:pt modelId="{99C5A72A-DD1B-4305-A61F-C8CF4A55ED86}" type="pres">
      <dgm:prSet presAssocID="{E56605DB-87BE-48F4-9089-A016E52F6B9B}" presName="negativeSpace" presStyleCnt="0"/>
      <dgm:spPr/>
    </dgm:pt>
    <dgm:pt modelId="{F98A4727-DAC0-47C5-B16B-DDF3ED6B7CC9}" type="pres">
      <dgm:prSet presAssocID="{E56605DB-87BE-48F4-9089-A016E52F6B9B}" presName="childText" presStyleLbl="conFgAcc1" presStyleIdx="5" presStyleCnt="8">
        <dgm:presLayoutVars>
          <dgm:bulletEnabled val="1"/>
        </dgm:presLayoutVars>
      </dgm:prSet>
      <dgm:spPr/>
    </dgm:pt>
    <dgm:pt modelId="{3FF178DA-9B16-403B-AFD3-79CEE23F75F7}" type="pres">
      <dgm:prSet presAssocID="{E59B1648-FFE3-40E0-89CC-F4E76A406EB3}" presName="spaceBetweenRectangles" presStyleCnt="0"/>
      <dgm:spPr/>
    </dgm:pt>
    <dgm:pt modelId="{FA6DB912-C1CA-4CAC-8102-8D5A99E78BFA}" type="pres">
      <dgm:prSet presAssocID="{B003D033-51C1-4BDA-8C7F-E88F3F0EBBC7}" presName="parentLin" presStyleCnt="0"/>
      <dgm:spPr/>
    </dgm:pt>
    <dgm:pt modelId="{0334CFCC-E9E7-4CD1-AA3D-D4B722D4DF43}" type="pres">
      <dgm:prSet presAssocID="{B003D033-51C1-4BDA-8C7F-E88F3F0EBBC7}" presName="parentLeftMargin" presStyleLbl="node1" presStyleIdx="5" presStyleCnt="8"/>
      <dgm:spPr/>
    </dgm:pt>
    <dgm:pt modelId="{F87C6396-2CB4-492D-B514-3203FD2899A4}" type="pres">
      <dgm:prSet presAssocID="{B003D033-51C1-4BDA-8C7F-E88F3F0EBBC7}" presName="parentText" presStyleLbl="node1" presStyleIdx="6" presStyleCnt="8" custScaleX="138296">
        <dgm:presLayoutVars>
          <dgm:chMax val="0"/>
          <dgm:bulletEnabled val="1"/>
        </dgm:presLayoutVars>
      </dgm:prSet>
      <dgm:spPr/>
    </dgm:pt>
    <dgm:pt modelId="{82CEB11C-F841-48A2-8B96-7806FB3F1E44}" type="pres">
      <dgm:prSet presAssocID="{B003D033-51C1-4BDA-8C7F-E88F3F0EBBC7}" presName="negativeSpace" presStyleCnt="0"/>
      <dgm:spPr/>
    </dgm:pt>
    <dgm:pt modelId="{72287624-1D95-45D7-9719-0E931092DE65}" type="pres">
      <dgm:prSet presAssocID="{B003D033-51C1-4BDA-8C7F-E88F3F0EBBC7}" presName="childText" presStyleLbl="conFgAcc1" presStyleIdx="6" presStyleCnt="8">
        <dgm:presLayoutVars>
          <dgm:bulletEnabled val="1"/>
        </dgm:presLayoutVars>
      </dgm:prSet>
      <dgm:spPr/>
    </dgm:pt>
    <dgm:pt modelId="{64C762CE-A4B0-455B-98FA-C8E9AF422E74}" type="pres">
      <dgm:prSet presAssocID="{126829C8-C66C-46A5-9504-0F23A29E24CB}" presName="spaceBetweenRectangles" presStyleCnt="0"/>
      <dgm:spPr/>
    </dgm:pt>
    <dgm:pt modelId="{687DF161-1A3B-4A73-BFFB-E80282DE4B28}" type="pres">
      <dgm:prSet presAssocID="{71969290-9EC0-4C3E-A243-E712A1E5CB37}" presName="parentLin" presStyleCnt="0"/>
      <dgm:spPr/>
    </dgm:pt>
    <dgm:pt modelId="{C10FB57C-3BCF-4CEC-8DB1-064A666D7713}" type="pres">
      <dgm:prSet presAssocID="{71969290-9EC0-4C3E-A243-E712A1E5CB37}" presName="parentLeftMargin" presStyleLbl="node1" presStyleIdx="6" presStyleCnt="8"/>
      <dgm:spPr/>
    </dgm:pt>
    <dgm:pt modelId="{3024004A-4ABA-4B64-A581-944B1ED50535}" type="pres">
      <dgm:prSet presAssocID="{71969290-9EC0-4C3E-A243-E712A1E5CB37}" presName="parentText" presStyleLbl="node1" presStyleIdx="7" presStyleCnt="8" custScaleX="138296">
        <dgm:presLayoutVars>
          <dgm:chMax val="0"/>
          <dgm:bulletEnabled val="1"/>
        </dgm:presLayoutVars>
      </dgm:prSet>
      <dgm:spPr/>
    </dgm:pt>
    <dgm:pt modelId="{695010C2-3235-4BD7-8BAE-09B009BF0356}" type="pres">
      <dgm:prSet presAssocID="{71969290-9EC0-4C3E-A243-E712A1E5CB37}" presName="negativeSpace" presStyleCnt="0"/>
      <dgm:spPr/>
    </dgm:pt>
    <dgm:pt modelId="{0D8F2B45-2F9C-46F7-B167-1EB082696B58}" type="pres">
      <dgm:prSet presAssocID="{71969290-9EC0-4C3E-A243-E712A1E5CB37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0EA1E409-DA2E-4469-A729-A8D51432E8CF}" srcId="{EAE629D5-FF12-41FC-87B2-D897AF6FB16D}" destId="{71969290-9EC0-4C3E-A243-E712A1E5CB37}" srcOrd="7" destOrd="0" parTransId="{6290A9CD-2130-4EE3-AFB4-8801B0285565}" sibTransId="{487246D2-2CB1-4633-8706-E6306AE23415}"/>
    <dgm:cxn modelId="{80573032-19F5-4478-8D5D-14A7A44A1E8C}" srcId="{EAE629D5-FF12-41FC-87B2-D897AF6FB16D}" destId="{E56605DB-87BE-48F4-9089-A016E52F6B9B}" srcOrd="5" destOrd="0" parTransId="{588D5338-8C56-48F6-9029-7EE0953A04A2}" sibTransId="{E59B1648-FFE3-40E0-89CC-F4E76A406EB3}"/>
    <dgm:cxn modelId="{9385FC35-FC3A-4F62-AD28-F616FCDA0A0D}" type="presOf" srcId="{DCB60E9D-B4B3-4392-97BD-B197CCCD99A3}" destId="{B8CF0ABA-0645-43E2-9CEA-449145BBEA37}" srcOrd="0" destOrd="0" presId="urn:microsoft.com/office/officeart/2005/8/layout/list1"/>
    <dgm:cxn modelId="{5BE94648-850B-4262-BA48-0320522140F2}" type="presOf" srcId="{2509E0A2-C7F2-4BFA-988C-3ABC1D1A78E3}" destId="{BDCF3C2D-5EE0-4489-AD89-40986EB828BC}" srcOrd="1" destOrd="0" presId="urn:microsoft.com/office/officeart/2005/8/layout/list1"/>
    <dgm:cxn modelId="{013FB94A-30DB-4584-B8FA-3851B4F186DE}" type="presOf" srcId="{E56605DB-87BE-48F4-9089-A016E52F6B9B}" destId="{A7E0208F-733D-4C70-8157-3B225C8C73A2}" srcOrd="0" destOrd="0" presId="urn:microsoft.com/office/officeart/2005/8/layout/list1"/>
    <dgm:cxn modelId="{65DDB04C-CE50-4CE1-AA69-10E382C73493}" type="presOf" srcId="{841F772D-7AD1-4ACD-A92B-37FAA4A98108}" destId="{F14219A9-4B49-4603-9A04-644539BB0F0C}" srcOrd="1" destOrd="0" presId="urn:microsoft.com/office/officeart/2005/8/layout/list1"/>
    <dgm:cxn modelId="{5A7E2D57-5808-4AC9-B904-2E76EBA4D625}" type="presOf" srcId="{841F772D-7AD1-4ACD-A92B-37FAA4A98108}" destId="{CCAC0C62-417D-4530-922B-A8CB9681E13C}" srcOrd="0" destOrd="0" presId="urn:microsoft.com/office/officeart/2005/8/layout/list1"/>
    <dgm:cxn modelId="{BD88B264-BEE7-4E66-BE38-13608FD3B384}" type="presOf" srcId="{009A224D-C5DF-43A5-834D-98D75642A9B0}" destId="{011DF284-3BB8-469E-86A5-02B406CAF70A}" srcOrd="1" destOrd="0" presId="urn:microsoft.com/office/officeart/2005/8/layout/list1"/>
    <dgm:cxn modelId="{BEFCE372-B17D-456E-9BBB-A3E8724FE409}" type="presOf" srcId="{F9475EAB-CEA7-4ECB-AD8D-E86832FB0F58}" destId="{1D3044DF-C0AE-4C24-B576-6A75A73C3960}" srcOrd="0" destOrd="0" presId="urn:microsoft.com/office/officeart/2005/8/layout/list1"/>
    <dgm:cxn modelId="{762FAF91-E840-4A4A-8D04-41E69C6A7F49}" srcId="{EAE629D5-FF12-41FC-87B2-D897AF6FB16D}" destId="{2509E0A2-C7F2-4BFA-988C-3ABC1D1A78E3}" srcOrd="0" destOrd="0" parTransId="{2B995EDC-A307-44D6-862D-D68366CB7049}" sibTransId="{80B0246C-CEAB-4579-872A-EF65073F5192}"/>
    <dgm:cxn modelId="{5579A797-A080-4F61-9A72-6D89ACB5E7B1}" type="presOf" srcId="{009A224D-C5DF-43A5-834D-98D75642A9B0}" destId="{FAC1BEED-1AEE-4A3F-B0EF-0D6947EB445F}" srcOrd="0" destOrd="0" presId="urn:microsoft.com/office/officeart/2005/8/layout/list1"/>
    <dgm:cxn modelId="{B1838399-EBE5-4CDA-88FC-DF6F85F05876}" type="presOf" srcId="{B003D033-51C1-4BDA-8C7F-E88F3F0EBBC7}" destId="{F87C6396-2CB4-492D-B514-3203FD2899A4}" srcOrd="1" destOrd="0" presId="urn:microsoft.com/office/officeart/2005/8/layout/list1"/>
    <dgm:cxn modelId="{3A03C8A5-8D79-493A-B182-766E5BF13E83}" type="presOf" srcId="{DCB60E9D-B4B3-4392-97BD-B197CCCD99A3}" destId="{2B413850-6760-415B-99C4-FA38D609FC74}" srcOrd="1" destOrd="0" presId="urn:microsoft.com/office/officeart/2005/8/layout/list1"/>
    <dgm:cxn modelId="{D94B50AC-13F2-42E5-B9E2-3853B9D27589}" srcId="{EAE629D5-FF12-41FC-87B2-D897AF6FB16D}" destId="{841F772D-7AD1-4ACD-A92B-37FAA4A98108}" srcOrd="2" destOrd="0" parTransId="{182C1BC0-AE5A-4907-AB03-C5A51A41E66F}" sibTransId="{7E60CE7C-F98D-4C18-BA44-6333884592CF}"/>
    <dgm:cxn modelId="{7D8281B5-E334-462D-9351-326AC6A85DA2}" type="presOf" srcId="{F9475EAB-CEA7-4ECB-AD8D-E86832FB0F58}" destId="{242FCD72-1313-4092-8A45-9F84BA84AB57}" srcOrd="1" destOrd="0" presId="urn:microsoft.com/office/officeart/2005/8/layout/list1"/>
    <dgm:cxn modelId="{13899EB7-D624-4037-9E8F-B6907A01C184}" type="presOf" srcId="{2509E0A2-C7F2-4BFA-988C-3ABC1D1A78E3}" destId="{18DFD53A-7A84-4447-9505-AE1EA16887B8}" srcOrd="0" destOrd="0" presId="urn:microsoft.com/office/officeart/2005/8/layout/list1"/>
    <dgm:cxn modelId="{1FF625B8-DFF8-42F7-9CBA-F15E06B797A5}" type="presOf" srcId="{71969290-9EC0-4C3E-A243-E712A1E5CB37}" destId="{C10FB57C-3BCF-4CEC-8DB1-064A666D7713}" srcOrd="0" destOrd="0" presId="urn:microsoft.com/office/officeart/2005/8/layout/list1"/>
    <dgm:cxn modelId="{49B0A2B9-CF64-4FC3-BFCB-72A51D07C083}" type="presOf" srcId="{B003D033-51C1-4BDA-8C7F-E88F3F0EBBC7}" destId="{0334CFCC-E9E7-4CD1-AA3D-D4B722D4DF43}" srcOrd="0" destOrd="0" presId="urn:microsoft.com/office/officeart/2005/8/layout/list1"/>
    <dgm:cxn modelId="{0EC7FAC9-FEBA-4C97-A56B-3C87D2CCBE03}" type="presOf" srcId="{E56605DB-87BE-48F4-9089-A016E52F6B9B}" destId="{52FF080F-79F5-47C1-972A-2CDB799B4C2F}" srcOrd="1" destOrd="0" presId="urn:microsoft.com/office/officeart/2005/8/layout/list1"/>
    <dgm:cxn modelId="{D44702CA-42CA-4E82-B699-9C4B71394ACB}" srcId="{EAE629D5-FF12-41FC-87B2-D897AF6FB16D}" destId="{009A224D-C5DF-43A5-834D-98D75642A9B0}" srcOrd="3" destOrd="0" parTransId="{5C55BEEE-03D7-4A3A-AB55-66F0057716FB}" sibTransId="{B16E75E9-F547-4849-960C-DE34752DAE62}"/>
    <dgm:cxn modelId="{E28C54CA-F4D1-4510-8B34-193AAF0C7E3D}" srcId="{EAE629D5-FF12-41FC-87B2-D897AF6FB16D}" destId="{B003D033-51C1-4BDA-8C7F-E88F3F0EBBC7}" srcOrd="6" destOrd="0" parTransId="{DB7372F7-2FBF-4E62-A67E-61F93D8F48CB}" sibTransId="{126829C8-C66C-46A5-9504-0F23A29E24CB}"/>
    <dgm:cxn modelId="{F7EB5FD2-36E6-4901-8291-D73D7E9FB942}" type="presOf" srcId="{EAE629D5-FF12-41FC-87B2-D897AF6FB16D}" destId="{3B61EFC7-E8C5-4A1A-9E20-23ECC29960F7}" srcOrd="0" destOrd="0" presId="urn:microsoft.com/office/officeart/2005/8/layout/list1"/>
    <dgm:cxn modelId="{A83654DB-2EA4-4BE8-8029-5DA01BB0AF8D}" srcId="{EAE629D5-FF12-41FC-87B2-D897AF6FB16D}" destId="{DCB60E9D-B4B3-4392-97BD-B197CCCD99A3}" srcOrd="1" destOrd="0" parTransId="{EE518BCA-9BF0-45AE-8FB4-A5D1C0321FA1}" sibTransId="{EB1F2C7B-71C9-4E02-BDBF-689B2ECC978C}"/>
    <dgm:cxn modelId="{FBF462E0-0F93-4FE0-948A-2AFACC085207}" type="presOf" srcId="{71969290-9EC0-4C3E-A243-E712A1E5CB37}" destId="{3024004A-4ABA-4B64-A581-944B1ED50535}" srcOrd="1" destOrd="0" presId="urn:microsoft.com/office/officeart/2005/8/layout/list1"/>
    <dgm:cxn modelId="{0E0761E6-AB26-4B1E-BA3C-E8DDC3CD078D}" srcId="{EAE629D5-FF12-41FC-87B2-D897AF6FB16D}" destId="{F9475EAB-CEA7-4ECB-AD8D-E86832FB0F58}" srcOrd="4" destOrd="0" parTransId="{73E7F2F4-EDAD-4DFE-A7D0-AF35B7DD2F38}" sibTransId="{748720F6-41A2-491D-83E8-B4842FF4E932}"/>
    <dgm:cxn modelId="{4E1FB040-1FC0-4653-9306-EEB5EA067149}" type="presParOf" srcId="{3B61EFC7-E8C5-4A1A-9E20-23ECC29960F7}" destId="{AD3C8B5A-AF1D-49AA-9FB5-EFC2901FE583}" srcOrd="0" destOrd="0" presId="urn:microsoft.com/office/officeart/2005/8/layout/list1"/>
    <dgm:cxn modelId="{7F57595C-BA37-4FCD-87B1-D8AFAB338D28}" type="presParOf" srcId="{AD3C8B5A-AF1D-49AA-9FB5-EFC2901FE583}" destId="{18DFD53A-7A84-4447-9505-AE1EA16887B8}" srcOrd="0" destOrd="0" presId="urn:microsoft.com/office/officeart/2005/8/layout/list1"/>
    <dgm:cxn modelId="{93E3D3B5-A0D8-413C-BF8B-3D6470BBAEA0}" type="presParOf" srcId="{AD3C8B5A-AF1D-49AA-9FB5-EFC2901FE583}" destId="{BDCF3C2D-5EE0-4489-AD89-40986EB828BC}" srcOrd="1" destOrd="0" presId="urn:microsoft.com/office/officeart/2005/8/layout/list1"/>
    <dgm:cxn modelId="{E48F36E5-BDD9-44C4-8227-5C50E20373D0}" type="presParOf" srcId="{3B61EFC7-E8C5-4A1A-9E20-23ECC29960F7}" destId="{922CCD06-5C76-4EA5-B311-FD9EC194009E}" srcOrd="1" destOrd="0" presId="urn:microsoft.com/office/officeart/2005/8/layout/list1"/>
    <dgm:cxn modelId="{C2ABDA50-76A8-4228-81A1-51DADD355630}" type="presParOf" srcId="{3B61EFC7-E8C5-4A1A-9E20-23ECC29960F7}" destId="{3515A7D0-AC9E-442C-A49B-C0D4A5D9FB06}" srcOrd="2" destOrd="0" presId="urn:microsoft.com/office/officeart/2005/8/layout/list1"/>
    <dgm:cxn modelId="{91507442-C18C-4DB1-ABA6-6772184DE648}" type="presParOf" srcId="{3B61EFC7-E8C5-4A1A-9E20-23ECC29960F7}" destId="{3F61FE32-4405-4F64-A4DB-0BB70CFF590A}" srcOrd="3" destOrd="0" presId="urn:microsoft.com/office/officeart/2005/8/layout/list1"/>
    <dgm:cxn modelId="{24240E92-4C47-490B-A0A9-634737FA350F}" type="presParOf" srcId="{3B61EFC7-E8C5-4A1A-9E20-23ECC29960F7}" destId="{C206806E-03CA-4E12-B88C-EDDCA75AA3E9}" srcOrd="4" destOrd="0" presId="urn:microsoft.com/office/officeart/2005/8/layout/list1"/>
    <dgm:cxn modelId="{17FC5186-392F-44F4-AA96-90723D8DD5FD}" type="presParOf" srcId="{C206806E-03CA-4E12-B88C-EDDCA75AA3E9}" destId="{B8CF0ABA-0645-43E2-9CEA-449145BBEA37}" srcOrd="0" destOrd="0" presId="urn:microsoft.com/office/officeart/2005/8/layout/list1"/>
    <dgm:cxn modelId="{20B22B15-777D-46B3-BFA0-A30DBA59C664}" type="presParOf" srcId="{C206806E-03CA-4E12-B88C-EDDCA75AA3E9}" destId="{2B413850-6760-415B-99C4-FA38D609FC74}" srcOrd="1" destOrd="0" presId="urn:microsoft.com/office/officeart/2005/8/layout/list1"/>
    <dgm:cxn modelId="{B99A1A9A-C72F-4253-932E-22A92106C1A3}" type="presParOf" srcId="{3B61EFC7-E8C5-4A1A-9E20-23ECC29960F7}" destId="{1C0E2AB8-D6D6-4276-99D3-016E6C7A5BD6}" srcOrd="5" destOrd="0" presId="urn:microsoft.com/office/officeart/2005/8/layout/list1"/>
    <dgm:cxn modelId="{EB17E0AA-E0A6-44DD-96C0-7C2E0ECAC621}" type="presParOf" srcId="{3B61EFC7-E8C5-4A1A-9E20-23ECC29960F7}" destId="{F5E7E52E-B82C-4D7B-B2F5-A71ADB066901}" srcOrd="6" destOrd="0" presId="urn:microsoft.com/office/officeart/2005/8/layout/list1"/>
    <dgm:cxn modelId="{4233714D-80E1-40C7-9A52-CDD402D33E59}" type="presParOf" srcId="{3B61EFC7-E8C5-4A1A-9E20-23ECC29960F7}" destId="{C24DF57A-0A31-40DE-87B5-18E769979CC2}" srcOrd="7" destOrd="0" presId="urn:microsoft.com/office/officeart/2005/8/layout/list1"/>
    <dgm:cxn modelId="{F03AE3E5-8D99-4054-8753-EC9AD2A0083E}" type="presParOf" srcId="{3B61EFC7-E8C5-4A1A-9E20-23ECC29960F7}" destId="{C56CEF37-6115-4E32-816C-C630FD400E8C}" srcOrd="8" destOrd="0" presId="urn:microsoft.com/office/officeart/2005/8/layout/list1"/>
    <dgm:cxn modelId="{21A0DA29-CB89-4D5E-8DA4-28C998E07AF0}" type="presParOf" srcId="{C56CEF37-6115-4E32-816C-C630FD400E8C}" destId="{CCAC0C62-417D-4530-922B-A8CB9681E13C}" srcOrd="0" destOrd="0" presId="urn:microsoft.com/office/officeart/2005/8/layout/list1"/>
    <dgm:cxn modelId="{96309494-B1E9-4A8F-A67A-4C61DDD452B6}" type="presParOf" srcId="{C56CEF37-6115-4E32-816C-C630FD400E8C}" destId="{F14219A9-4B49-4603-9A04-644539BB0F0C}" srcOrd="1" destOrd="0" presId="urn:microsoft.com/office/officeart/2005/8/layout/list1"/>
    <dgm:cxn modelId="{D5F685D9-385E-40CE-A076-58055520F722}" type="presParOf" srcId="{3B61EFC7-E8C5-4A1A-9E20-23ECC29960F7}" destId="{ECF0E95F-2D83-469B-AEA5-E08564DEDFFA}" srcOrd="9" destOrd="0" presId="urn:microsoft.com/office/officeart/2005/8/layout/list1"/>
    <dgm:cxn modelId="{080310A5-6B3D-49C0-8304-476C032E3FC2}" type="presParOf" srcId="{3B61EFC7-E8C5-4A1A-9E20-23ECC29960F7}" destId="{843F079B-9C6B-4934-A249-DFC3DD314B44}" srcOrd="10" destOrd="0" presId="urn:microsoft.com/office/officeart/2005/8/layout/list1"/>
    <dgm:cxn modelId="{B2CD1CD7-3865-46C5-94EC-1A37EBB7B5EF}" type="presParOf" srcId="{3B61EFC7-E8C5-4A1A-9E20-23ECC29960F7}" destId="{BF8AD869-7BFC-40C5-93DB-DD7593F455C9}" srcOrd="11" destOrd="0" presId="urn:microsoft.com/office/officeart/2005/8/layout/list1"/>
    <dgm:cxn modelId="{DC7D2CB1-6978-46B4-8B0C-F5800829AAAA}" type="presParOf" srcId="{3B61EFC7-E8C5-4A1A-9E20-23ECC29960F7}" destId="{F66617BD-F54E-4F2C-866B-2474E3F1A9BD}" srcOrd="12" destOrd="0" presId="urn:microsoft.com/office/officeart/2005/8/layout/list1"/>
    <dgm:cxn modelId="{A97E4EED-2963-4C35-8F9A-41AF3CA43089}" type="presParOf" srcId="{F66617BD-F54E-4F2C-866B-2474E3F1A9BD}" destId="{FAC1BEED-1AEE-4A3F-B0EF-0D6947EB445F}" srcOrd="0" destOrd="0" presId="urn:microsoft.com/office/officeart/2005/8/layout/list1"/>
    <dgm:cxn modelId="{B3894CD4-8759-4FB9-B4E7-4785AB4FACC7}" type="presParOf" srcId="{F66617BD-F54E-4F2C-866B-2474E3F1A9BD}" destId="{011DF284-3BB8-469E-86A5-02B406CAF70A}" srcOrd="1" destOrd="0" presId="urn:microsoft.com/office/officeart/2005/8/layout/list1"/>
    <dgm:cxn modelId="{39CE9FE7-5F82-4253-B399-AC7E78645FE8}" type="presParOf" srcId="{3B61EFC7-E8C5-4A1A-9E20-23ECC29960F7}" destId="{9BD116CB-BA76-4252-A814-199D3EC460FF}" srcOrd="13" destOrd="0" presId="urn:microsoft.com/office/officeart/2005/8/layout/list1"/>
    <dgm:cxn modelId="{E53FF697-6FFB-40A5-84D7-02A2CFF5F62F}" type="presParOf" srcId="{3B61EFC7-E8C5-4A1A-9E20-23ECC29960F7}" destId="{6CACE82C-BEB2-40D7-BFE2-A30EA3C00901}" srcOrd="14" destOrd="0" presId="urn:microsoft.com/office/officeart/2005/8/layout/list1"/>
    <dgm:cxn modelId="{E7FC36F8-4EE3-4390-BAF5-194745A3EAA7}" type="presParOf" srcId="{3B61EFC7-E8C5-4A1A-9E20-23ECC29960F7}" destId="{A4479808-8B0E-4544-BA0C-46A8F7A8AAD4}" srcOrd="15" destOrd="0" presId="urn:microsoft.com/office/officeart/2005/8/layout/list1"/>
    <dgm:cxn modelId="{B7692544-CECA-4F97-8DB9-910BDF549388}" type="presParOf" srcId="{3B61EFC7-E8C5-4A1A-9E20-23ECC29960F7}" destId="{8C6B60CE-5893-4DA1-B988-3B2BB230D6E0}" srcOrd="16" destOrd="0" presId="urn:microsoft.com/office/officeart/2005/8/layout/list1"/>
    <dgm:cxn modelId="{576A7A0F-77FC-4D42-ACE0-7D2F5A1C0689}" type="presParOf" srcId="{8C6B60CE-5893-4DA1-B988-3B2BB230D6E0}" destId="{1D3044DF-C0AE-4C24-B576-6A75A73C3960}" srcOrd="0" destOrd="0" presId="urn:microsoft.com/office/officeart/2005/8/layout/list1"/>
    <dgm:cxn modelId="{AB4FF85B-492C-49FE-AD35-ADFE177EB932}" type="presParOf" srcId="{8C6B60CE-5893-4DA1-B988-3B2BB230D6E0}" destId="{242FCD72-1313-4092-8A45-9F84BA84AB57}" srcOrd="1" destOrd="0" presId="urn:microsoft.com/office/officeart/2005/8/layout/list1"/>
    <dgm:cxn modelId="{1B8C80D4-AB82-4A26-9C4A-E253E763D2F8}" type="presParOf" srcId="{3B61EFC7-E8C5-4A1A-9E20-23ECC29960F7}" destId="{60412381-0B3F-4E7C-A24E-14F0C3781DCA}" srcOrd="17" destOrd="0" presId="urn:microsoft.com/office/officeart/2005/8/layout/list1"/>
    <dgm:cxn modelId="{C115D064-705E-4644-A526-501BD75C39E9}" type="presParOf" srcId="{3B61EFC7-E8C5-4A1A-9E20-23ECC29960F7}" destId="{E35092C2-24D2-4708-9713-99CD6D123935}" srcOrd="18" destOrd="0" presId="urn:microsoft.com/office/officeart/2005/8/layout/list1"/>
    <dgm:cxn modelId="{43DBAEC1-AB53-460E-A2A5-8946BCDF92F6}" type="presParOf" srcId="{3B61EFC7-E8C5-4A1A-9E20-23ECC29960F7}" destId="{D5AA6234-53E2-4280-A9F8-994D39EEE43E}" srcOrd="19" destOrd="0" presId="urn:microsoft.com/office/officeart/2005/8/layout/list1"/>
    <dgm:cxn modelId="{28159710-4A9F-461C-92D8-700A6BA7FF89}" type="presParOf" srcId="{3B61EFC7-E8C5-4A1A-9E20-23ECC29960F7}" destId="{48A22293-8EFC-4FC8-B071-0B6456D142E1}" srcOrd="20" destOrd="0" presId="urn:microsoft.com/office/officeart/2005/8/layout/list1"/>
    <dgm:cxn modelId="{813CD0FB-A748-43C4-AE18-D4B88659D7C6}" type="presParOf" srcId="{48A22293-8EFC-4FC8-B071-0B6456D142E1}" destId="{A7E0208F-733D-4C70-8157-3B225C8C73A2}" srcOrd="0" destOrd="0" presId="urn:microsoft.com/office/officeart/2005/8/layout/list1"/>
    <dgm:cxn modelId="{5FA7A402-8E06-4EF4-9001-BAB0C56A93BE}" type="presParOf" srcId="{48A22293-8EFC-4FC8-B071-0B6456D142E1}" destId="{52FF080F-79F5-47C1-972A-2CDB799B4C2F}" srcOrd="1" destOrd="0" presId="urn:microsoft.com/office/officeart/2005/8/layout/list1"/>
    <dgm:cxn modelId="{4237DB5F-7115-4033-802F-E7410A96BF85}" type="presParOf" srcId="{3B61EFC7-E8C5-4A1A-9E20-23ECC29960F7}" destId="{99C5A72A-DD1B-4305-A61F-C8CF4A55ED86}" srcOrd="21" destOrd="0" presId="urn:microsoft.com/office/officeart/2005/8/layout/list1"/>
    <dgm:cxn modelId="{FA04FD29-135D-4014-800B-12955176F71A}" type="presParOf" srcId="{3B61EFC7-E8C5-4A1A-9E20-23ECC29960F7}" destId="{F98A4727-DAC0-47C5-B16B-DDF3ED6B7CC9}" srcOrd="22" destOrd="0" presId="urn:microsoft.com/office/officeart/2005/8/layout/list1"/>
    <dgm:cxn modelId="{779B1563-471F-4D71-A0F0-813831B6404C}" type="presParOf" srcId="{3B61EFC7-E8C5-4A1A-9E20-23ECC29960F7}" destId="{3FF178DA-9B16-403B-AFD3-79CEE23F75F7}" srcOrd="23" destOrd="0" presId="urn:microsoft.com/office/officeart/2005/8/layout/list1"/>
    <dgm:cxn modelId="{EA8D4F5D-FD2E-4022-9BFB-8D1DE0D6D579}" type="presParOf" srcId="{3B61EFC7-E8C5-4A1A-9E20-23ECC29960F7}" destId="{FA6DB912-C1CA-4CAC-8102-8D5A99E78BFA}" srcOrd="24" destOrd="0" presId="urn:microsoft.com/office/officeart/2005/8/layout/list1"/>
    <dgm:cxn modelId="{F228F144-52D2-46B9-8B31-99DDB4E40F36}" type="presParOf" srcId="{FA6DB912-C1CA-4CAC-8102-8D5A99E78BFA}" destId="{0334CFCC-E9E7-4CD1-AA3D-D4B722D4DF43}" srcOrd="0" destOrd="0" presId="urn:microsoft.com/office/officeart/2005/8/layout/list1"/>
    <dgm:cxn modelId="{2F71AF16-D7E4-4E7C-9D60-137E7C76FF5A}" type="presParOf" srcId="{FA6DB912-C1CA-4CAC-8102-8D5A99E78BFA}" destId="{F87C6396-2CB4-492D-B514-3203FD2899A4}" srcOrd="1" destOrd="0" presId="urn:microsoft.com/office/officeart/2005/8/layout/list1"/>
    <dgm:cxn modelId="{D086D067-AC8C-4438-98E5-23E3D313228A}" type="presParOf" srcId="{3B61EFC7-E8C5-4A1A-9E20-23ECC29960F7}" destId="{82CEB11C-F841-48A2-8B96-7806FB3F1E44}" srcOrd="25" destOrd="0" presId="urn:microsoft.com/office/officeart/2005/8/layout/list1"/>
    <dgm:cxn modelId="{1271C3DA-B18E-4B82-8402-39ED3D701F7F}" type="presParOf" srcId="{3B61EFC7-E8C5-4A1A-9E20-23ECC29960F7}" destId="{72287624-1D95-45D7-9719-0E931092DE65}" srcOrd="26" destOrd="0" presId="urn:microsoft.com/office/officeart/2005/8/layout/list1"/>
    <dgm:cxn modelId="{165E5326-FF43-4A14-97E8-9E76D1258BD7}" type="presParOf" srcId="{3B61EFC7-E8C5-4A1A-9E20-23ECC29960F7}" destId="{64C762CE-A4B0-455B-98FA-C8E9AF422E74}" srcOrd="27" destOrd="0" presId="urn:microsoft.com/office/officeart/2005/8/layout/list1"/>
    <dgm:cxn modelId="{AA3DF6A6-D786-41F2-B78A-435DFBE1FA31}" type="presParOf" srcId="{3B61EFC7-E8C5-4A1A-9E20-23ECC29960F7}" destId="{687DF161-1A3B-4A73-BFFB-E80282DE4B28}" srcOrd="28" destOrd="0" presId="urn:microsoft.com/office/officeart/2005/8/layout/list1"/>
    <dgm:cxn modelId="{6A2CDF49-91D1-4712-ABF9-3AAA0B7911CE}" type="presParOf" srcId="{687DF161-1A3B-4A73-BFFB-E80282DE4B28}" destId="{C10FB57C-3BCF-4CEC-8DB1-064A666D7713}" srcOrd="0" destOrd="0" presId="urn:microsoft.com/office/officeart/2005/8/layout/list1"/>
    <dgm:cxn modelId="{474608D2-4E3C-4418-BA91-4516F4509EC3}" type="presParOf" srcId="{687DF161-1A3B-4A73-BFFB-E80282DE4B28}" destId="{3024004A-4ABA-4B64-A581-944B1ED50535}" srcOrd="1" destOrd="0" presId="urn:microsoft.com/office/officeart/2005/8/layout/list1"/>
    <dgm:cxn modelId="{592F209C-D0FA-452A-BE72-0D537107044E}" type="presParOf" srcId="{3B61EFC7-E8C5-4A1A-9E20-23ECC29960F7}" destId="{695010C2-3235-4BD7-8BAE-09B009BF0356}" srcOrd="29" destOrd="0" presId="urn:microsoft.com/office/officeart/2005/8/layout/list1"/>
    <dgm:cxn modelId="{1F6057D7-391C-4605-9395-025646B774B2}" type="presParOf" srcId="{3B61EFC7-E8C5-4A1A-9E20-23ECC29960F7}" destId="{0D8F2B45-2F9C-46F7-B167-1EB082696B58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7FE35B-715B-4E97-B52F-601ED5E9CCF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FEAAD3-2A9C-4AD0-8266-ED4276E9144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2"/>
              </a:solidFill>
            </a:rPr>
            <a:t>Сетевые рабочие места (</a:t>
          </a:r>
          <a:r>
            <a:rPr lang="ru-RU" sz="1800" b="1" dirty="0" err="1">
              <a:solidFill>
                <a:schemeClr val="tx2"/>
              </a:solidFill>
            </a:rPr>
            <a:t>networked</a:t>
          </a:r>
          <a:r>
            <a:rPr lang="ru-RU" sz="1800" b="1" dirty="0">
              <a:solidFill>
                <a:schemeClr val="tx2"/>
              </a:solidFill>
            </a:rPr>
            <a:t> </a:t>
          </a:r>
          <a:r>
            <a:rPr lang="ru-RU" sz="1800" b="1" dirty="0" err="1">
              <a:solidFill>
                <a:schemeClr val="tx2"/>
              </a:solidFill>
            </a:rPr>
            <a:t>workplaces</a:t>
          </a:r>
          <a:r>
            <a:rPr lang="ru-RU" sz="1800" b="1" dirty="0">
              <a:solidFill>
                <a:schemeClr val="tx2"/>
              </a:solidFill>
            </a:rPr>
            <a:t>)</a:t>
          </a:r>
        </a:p>
      </dgm:t>
    </dgm:pt>
    <dgm:pt modelId="{34EA76AC-79A8-4B3F-8E03-E4E94D0B0784}" type="parTrans" cxnId="{F07DF760-C275-4DE3-A335-51ED25D415DC}">
      <dgm:prSet/>
      <dgm:spPr/>
      <dgm:t>
        <a:bodyPr/>
        <a:lstStyle/>
        <a:p>
          <a:endParaRPr lang="ru-RU"/>
        </a:p>
      </dgm:t>
    </dgm:pt>
    <dgm:pt modelId="{02DCB948-BF48-4055-BC33-C44E810C557A}" type="sibTrans" cxnId="{F07DF760-C275-4DE3-A335-51ED25D415DC}">
      <dgm:prSet/>
      <dgm:spPr/>
      <dgm:t>
        <a:bodyPr/>
        <a:lstStyle/>
        <a:p>
          <a:endParaRPr lang="ru-RU"/>
        </a:p>
      </dgm:t>
    </dgm:pt>
    <dgm:pt modelId="{EE12B8A3-D79E-4C02-A9A1-AD355A6AB6B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err="1">
              <a:solidFill>
                <a:schemeClr val="tx2"/>
              </a:solidFill>
            </a:rPr>
            <a:t>Ваучерная</a:t>
          </a:r>
          <a:r>
            <a:rPr lang="ru-RU" sz="1800" b="1" dirty="0">
              <a:solidFill>
                <a:schemeClr val="tx2"/>
              </a:solidFill>
            </a:rPr>
            <a:t> работа (</a:t>
          </a:r>
          <a:r>
            <a:rPr lang="en-US" sz="1800" b="1" dirty="0">
              <a:solidFill>
                <a:schemeClr val="tx2"/>
              </a:solidFill>
            </a:rPr>
            <a:t>voucher-based work)</a:t>
          </a:r>
          <a:endParaRPr lang="ru-RU" sz="1800" b="1" dirty="0">
            <a:solidFill>
              <a:schemeClr val="tx2"/>
            </a:solidFill>
          </a:endParaRPr>
        </a:p>
      </dgm:t>
    </dgm:pt>
    <dgm:pt modelId="{8017A77A-558C-445F-944A-67613CA7DAA6}" type="parTrans" cxnId="{DEFEE11B-A3D5-44FF-9DC4-13ED8802CC5C}">
      <dgm:prSet/>
      <dgm:spPr/>
      <dgm:t>
        <a:bodyPr/>
        <a:lstStyle/>
        <a:p>
          <a:endParaRPr lang="ru-RU"/>
        </a:p>
      </dgm:t>
    </dgm:pt>
    <dgm:pt modelId="{873C1104-7051-4606-9E28-826D29ADBB39}" type="sibTrans" cxnId="{DEFEE11B-A3D5-44FF-9DC4-13ED8802CC5C}">
      <dgm:prSet/>
      <dgm:spPr/>
      <dgm:t>
        <a:bodyPr/>
        <a:lstStyle/>
        <a:p>
          <a:endParaRPr lang="ru-RU"/>
        </a:p>
      </dgm:t>
    </dgm:pt>
    <dgm:pt modelId="{32EA042C-7F76-4EFD-A11F-E92FB33F6A2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2"/>
              </a:solidFill>
            </a:rPr>
            <a:t>Работники</a:t>
          </a:r>
          <a:r>
            <a:rPr lang="ru-RU" sz="1600" b="1" dirty="0">
              <a:solidFill>
                <a:schemeClr val="tx2"/>
              </a:solidFill>
            </a:rPr>
            <a:t> </a:t>
          </a:r>
          <a:r>
            <a:rPr lang="ru-RU" sz="1800" b="1" dirty="0">
              <a:solidFill>
                <a:schemeClr val="tx2"/>
              </a:solidFill>
            </a:rPr>
            <a:t>по портфолио (</a:t>
          </a:r>
          <a:r>
            <a:rPr lang="ru-RU" sz="1800" b="1" dirty="0" err="1">
              <a:solidFill>
                <a:schemeClr val="tx2"/>
              </a:solidFill>
            </a:rPr>
            <a:t>portfolio</a:t>
          </a:r>
          <a:r>
            <a:rPr lang="ru-RU" sz="1800" b="1" dirty="0">
              <a:solidFill>
                <a:schemeClr val="tx2"/>
              </a:solidFill>
            </a:rPr>
            <a:t> </a:t>
          </a:r>
          <a:r>
            <a:rPr lang="ru-RU" sz="1800" b="1" dirty="0" err="1">
              <a:solidFill>
                <a:schemeClr val="tx2"/>
              </a:solidFill>
            </a:rPr>
            <a:t>workers</a:t>
          </a:r>
          <a:r>
            <a:rPr lang="ru-RU" sz="1800" b="1" dirty="0">
              <a:solidFill>
                <a:schemeClr val="tx2"/>
              </a:solidFill>
            </a:rPr>
            <a:t>)</a:t>
          </a:r>
        </a:p>
      </dgm:t>
    </dgm:pt>
    <dgm:pt modelId="{E447CB87-6FD2-4E56-B307-8AE64E45B975}" type="parTrans" cxnId="{F177CABF-8957-4DD8-A299-B0F36CEC80E8}">
      <dgm:prSet/>
      <dgm:spPr/>
      <dgm:t>
        <a:bodyPr/>
        <a:lstStyle/>
        <a:p>
          <a:endParaRPr lang="ru-RU"/>
        </a:p>
      </dgm:t>
    </dgm:pt>
    <dgm:pt modelId="{FE292A26-3D23-47A1-8FB9-79D8F2C5EC57}" type="sibTrans" cxnId="{F177CABF-8957-4DD8-A299-B0F36CEC80E8}">
      <dgm:prSet/>
      <dgm:spPr/>
      <dgm:t>
        <a:bodyPr/>
        <a:lstStyle/>
        <a:p>
          <a:endParaRPr lang="ru-RU"/>
        </a:p>
      </dgm:t>
    </dgm:pt>
    <dgm:pt modelId="{55856513-6DE2-4B03-815B-054438244D6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2"/>
              </a:solidFill>
            </a:rPr>
            <a:t>Совместное использование временно свободных сотрудников (</a:t>
          </a:r>
          <a:r>
            <a:rPr lang="ru-RU" sz="1800" b="1" dirty="0" err="1">
              <a:solidFill>
                <a:schemeClr val="tx2"/>
              </a:solidFill>
            </a:rPr>
            <a:t>Ad-hoc</a:t>
          </a:r>
          <a:r>
            <a:rPr lang="ru-RU" sz="1800" b="1" dirty="0">
              <a:solidFill>
                <a:schemeClr val="tx2"/>
              </a:solidFill>
            </a:rPr>
            <a:t> </a:t>
          </a:r>
          <a:r>
            <a:rPr lang="ru-RU" sz="1800" b="1" dirty="0" err="1">
              <a:solidFill>
                <a:schemeClr val="tx2"/>
              </a:solidFill>
            </a:rPr>
            <a:t>employee</a:t>
          </a:r>
          <a:r>
            <a:rPr lang="ru-RU" sz="1800" b="1" dirty="0">
              <a:solidFill>
                <a:schemeClr val="tx2"/>
              </a:solidFill>
            </a:rPr>
            <a:t> </a:t>
          </a:r>
          <a:r>
            <a:rPr lang="ru-RU" sz="1800" b="1" dirty="0" err="1">
              <a:solidFill>
                <a:schemeClr val="tx2"/>
              </a:solidFill>
            </a:rPr>
            <a:t>sharing</a:t>
          </a:r>
          <a:r>
            <a:rPr lang="ru-RU" sz="1800" b="1" dirty="0">
              <a:solidFill>
                <a:schemeClr val="tx2"/>
              </a:solidFill>
            </a:rPr>
            <a:t>)</a:t>
          </a:r>
        </a:p>
      </dgm:t>
    </dgm:pt>
    <dgm:pt modelId="{CCF5ABD1-860E-44F5-ACC9-7073765B995E}" type="parTrans" cxnId="{B9BAD3A5-C820-4544-AA06-221FBFE1E652}">
      <dgm:prSet/>
      <dgm:spPr/>
      <dgm:t>
        <a:bodyPr/>
        <a:lstStyle/>
        <a:p>
          <a:endParaRPr lang="ru-RU"/>
        </a:p>
      </dgm:t>
    </dgm:pt>
    <dgm:pt modelId="{EEEC15FB-8651-413F-9AE7-B3FAD819663D}" type="sibTrans" cxnId="{B9BAD3A5-C820-4544-AA06-221FBFE1E652}">
      <dgm:prSet/>
      <dgm:spPr/>
      <dgm:t>
        <a:bodyPr/>
        <a:lstStyle/>
        <a:p>
          <a:endParaRPr lang="ru-RU"/>
        </a:p>
      </dgm:t>
    </dgm:pt>
    <dgm:pt modelId="{826BE4C3-1507-4299-88B2-000C0122368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2"/>
              </a:solidFill>
            </a:rPr>
            <a:t>Массовая занятость (</a:t>
          </a:r>
          <a:r>
            <a:rPr lang="en-US" sz="1800" b="1" dirty="0">
              <a:solidFill>
                <a:schemeClr val="tx2"/>
              </a:solidFill>
            </a:rPr>
            <a:t>Crowd employment)</a:t>
          </a:r>
          <a:endParaRPr lang="ru-RU" sz="1800" b="1" dirty="0">
            <a:solidFill>
              <a:schemeClr val="tx2"/>
            </a:solidFill>
          </a:endParaRPr>
        </a:p>
      </dgm:t>
    </dgm:pt>
    <dgm:pt modelId="{E3537629-D780-4E6F-8790-5BADC58CC44F}" type="parTrans" cxnId="{620B5E8D-7001-4111-8492-A06DEDDB440E}">
      <dgm:prSet/>
      <dgm:spPr/>
      <dgm:t>
        <a:bodyPr/>
        <a:lstStyle/>
        <a:p>
          <a:endParaRPr lang="ru-RU"/>
        </a:p>
      </dgm:t>
    </dgm:pt>
    <dgm:pt modelId="{8D7AA4A6-BA34-4BB6-A2CC-C9CD5E098BFE}" type="sibTrans" cxnId="{620B5E8D-7001-4111-8492-A06DEDDB440E}">
      <dgm:prSet/>
      <dgm:spPr/>
      <dgm:t>
        <a:bodyPr/>
        <a:lstStyle/>
        <a:p>
          <a:endParaRPr lang="ru-RU"/>
        </a:p>
      </dgm:t>
    </dgm:pt>
    <dgm:pt modelId="{2DE5018E-9803-4071-B775-B8E483768C2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2"/>
              </a:solidFill>
            </a:rPr>
            <a:t>Сотрудничество среди </a:t>
          </a:r>
          <a:r>
            <a:rPr lang="ru-RU" sz="1800" b="1" dirty="0" err="1">
              <a:solidFill>
                <a:schemeClr val="tx2"/>
              </a:solidFill>
            </a:rPr>
            <a:t>самозанятых</a:t>
          </a:r>
          <a:r>
            <a:rPr lang="ru-RU" sz="1800" b="1" dirty="0">
              <a:solidFill>
                <a:schemeClr val="tx2"/>
              </a:solidFill>
            </a:rPr>
            <a:t> работников (</a:t>
          </a:r>
          <a:r>
            <a:rPr lang="ru-RU" sz="1800" b="1" dirty="0" err="1">
              <a:solidFill>
                <a:schemeClr val="tx2"/>
              </a:solidFill>
            </a:rPr>
            <a:t>collaborative</a:t>
          </a:r>
          <a:r>
            <a:rPr lang="ru-RU" sz="1800" b="1" dirty="0">
              <a:solidFill>
                <a:schemeClr val="tx2"/>
              </a:solidFill>
            </a:rPr>
            <a:t> </a:t>
          </a:r>
          <a:r>
            <a:rPr lang="ru-RU" sz="1800" b="1" dirty="0" err="1">
              <a:solidFill>
                <a:schemeClr val="tx2"/>
              </a:solidFill>
            </a:rPr>
            <a:t>employment</a:t>
          </a:r>
          <a:r>
            <a:rPr lang="ru-RU" sz="1800" b="1" dirty="0">
              <a:solidFill>
                <a:schemeClr val="tx2"/>
              </a:solidFill>
            </a:rPr>
            <a:t>) </a:t>
          </a:r>
        </a:p>
      </dgm:t>
    </dgm:pt>
    <dgm:pt modelId="{FEED7B4D-CB45-47E8-8B7C-F4D2DE31AAA3}" type="parTrans" cxnId="{109FB091-45CE-4CE2-961E-4A23758AACF7}">
      <dgm:prSet/>
      <dgm:spPr/>
      <dgm:t>
        <a:bodyPr/>
        <a:lstStyle/>
        <a:p>
          <a:endParaRPr lang="ru-RU"/>
        </a:p>
      </dgm:t>
    </dgm:pt>
    <dgm:pt modelId="{B3DFBEF3-CD2D-452D-9961-561B6C511BB1}" type="sibTrans" cxnId="{109FB091-45CE-4CE2-961E-4A23758AACF7}">
      <dgm:prSet/>
      <dgm:spPr/>
      <dgm:t>
        <a:bodyPr/>
        <a:lstStyle/>
        <a:p>
          <a:endParaRPr lang="ru-RU"/>
        </a:p>
      </dgm:t>
    </dgm:pt>
    <dgm:pt modelId="{C5CFDAB5-92A1-4ECD-861B-0B68B32C4A4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2"/>
              </a:solidFill>
            </a:rPr>
            <a:t>Зонтичные организации (</a:t>
          </a:r>
          <a:r>
            <a:rPr lang="en-US" sz="1800" b="1" dirty="0">
              <a:solidFill>
                <a:schemeClr val="tx2"/>
              </a:solidFill>
            </a:rPr>
            <a:t>Umbrella </a:t>
          </a:r>
          <a:r>
            <a:rPr lang="en-US" sz="1800" b="1" dirty="0" err="1">
              <a:solidFill>
                <a:schemeClr val="tx2"/>
              </a:solidFill>
            </a:rPr>
            <a:t>organisations</a:t>
          </a:r>
          <a:r>
            <a:rPr lang="en-US" sz="1800" b="1" dirty="0">
              <a:solidFill>
                <a:schemeClr val="tx2"/>
              </a:solidFill>
            </a:rPr>
            <a:t>)</a:t>
          </a:r>
          <a:endParaRPr lang="ru-RU" sz="1800" b="1" dirty="0">
            <a:solidFill>
              <a:schemeClr val="tx2"/>
            </a:solidFill>
          </a:endParaRPr>
        </a:p>
      </dgm:t>
    </dgm:pt>
    <dgm:pt modelId="{215E222E-680B-4B20-A886-2B7376CAFE1C}" type="parTrans" cxnId="{50E191A8-7D08-427A-A298-2F7406094713}">
      <dgm:prSet/>
      <dgm:spPr/>
      <dgm:t>
        <a:bodyPr/>
        <a:lstStyle/>
        <a:p>
          <a:endParaRPr lang="ru-RU"/>
        </a:p>
      </dgm:t>
    </dgm:pt>
    <dgm:pt modelId="{B62EA84D-ADF3-46B2-B504-E4D524560B96}" type="sibTrans" cxnId="{50E191A8-7D08-427A-A298-2F7406094713}">
      <dgm:prSet/>
      <dgm:spPr/>
      <dgm:t>
        <a:bodyPr/>
        <a:lstStyle/>
        <a:p>
          <a:endParaRPr lang="ru-RU"/>
        </a:p>
      </dgm:t>
    </dgm:pt>
    <dgm:pt modelId="{68F47738-F573-453B-9AA2-CD69C45DE69E}" type="pres">
      <dgm:prSet presAssocID="{0B7FE35B-715B-4E97-B52F-601ED5E9CCFC}" presName="linear" presStyleCnt="0">
        <dgm:presLayoutVars>
          <dgm:dir/>
          <dgm:animLvl val="lvl"/>
          <dgm:resizeHandles val="exact"/>
        </dgm:presLayoutVars>
      </dgm:prSet>
      <dgm:spPr/>
    </dgm:pt>
    <dgm:pt modelId="{21780F03-2B14-48B8-AA9C-09E83565C447}" type="pres">
      <dgm:prSet presAssocID="{21FEAAD3-2A9C-4AD0-8266-ED4276E9144C}" presName="parentLin" presStyleCnt="0"/>
      <dgm:spPr/>
    </dgm:pt>
    <dgm:pt modelId="{9F13524F-74B5-4556-947F-6BE394D4FB28}" type="pres">
      <dgm:prSet presAssocID="{21FEAAD3-2A9C-4AD0-8266-ED4276E9144C}" presName="parentLeftMargin" presStyleLbl="node1" presStyleIdx="0" presStyleCnt="7"/>
      <dgm:spPr/>
    </dgm:pt>
    <dgm:pt modelId="{36C4AE96-A1FA-4981-8552-FBCE2FFF9B73}" type="pres">
      <dgm:prSet presAssocID="{21FEAAD3-2A9C-4AD0-8266-ED4276E9144C}" presName="parentText" presStyleLbl="node1" presStyleIdx="0" presStyleCnt="7" custScaleX="136070">
        <dgm:presLayoutVars>
          <dgm:chMax val="0"/>
          <dgm:bulletEnabled val="1"/>
        </dgm:presLayoutVars>
      </dgm:prSet>
      <dgm:spPr/>
    </dgm:pt>
    <dgm:pt modelId="{EFB5A1F7-8A35-4134-B9F0-E29C1ED9FB77}" type="pres">
      <dgm:prSet presAssocID="{21FEAAD3-2A9C-4AD0-8266-ED4276E9144C}" presName="negativeSpace" presStyleCnt="0"/>
      <dgm:spPr/>
    </dgm:pt>
    <dgm:pt modelId="{45961221-2ED3-439B-A688-B4F37DEC30EC}" type="pres">
      <dgm:prSet presAssocID="{21FEAAD3-2A9C-4AD0-8266-ED4276E9144C}" presName="childText" presStyleLbl="conFgAcc1" presStyleIdx="0" presStyleCnt="7">
        <dgm:presLayoutVars>
          <dgm:bulletEnabled val="1"/>
        </dgm:presLayoutVars>
      </dgm:prSet>
      <dgm:spPr/>
    </dgm:pt>
    <dgm:pt modelId="{E6BA0445-4DB6-4B0B-9D2B-D73550A91076}" type="pres">
      <dgm:prSet presAssocID="{02DCB948-BF48-4055-BC33-C44E810C557A}" presName="spaceBetweenRectangles" presStyleCnt="0"/>
      <dgm:spPr/>
    </dgm:pt>
    <dgm:pt modelId="{759A71BB-28B0-458C-AF93-922B24C28594}" type="pres">
      <dgm:prSet presAssocID="{EE12B8A3-D79E-4C02-A9A1-AD355A6AB6B8}" presName="parentLin" presStyleCnt="0"/>
      <dgm:spPr/>
    </dgm:pt>
    <dgm:pt modelId="{EA18B1F5-60FA-4441-BE47-E281D9C4B4C5}" type="pres">
      <dgm:prSet presAssocID="{EE12B8A3-D79E-4C02-A9A1-AD355A6AB6B8}" presName="parentLeftMargin" presStyleLbl="node1" presStyleIdx="0" presStyleCnt="7"/>
      <dgm:spPr/>
    </dgm:pt>
    <dgm:pt modelId="{7DF7985F-A14D-4364-A2CD-309ED326FBF3}" type="pres">
      <dgm:prSet presAssocID="{EE12B8A3-D79E-4C02-A9A1-AD355A6AB6B8}" presName="parentText" presStyleLbl="node1" presStyleIdx="1" presStyleCnt="7" custScaleX="136070">
        <dgm:presLayoutVars>
          <dgm:chMax val="0"/>
          <dgm:bulletEnabled val="1"/>
        </dgm:presLayoutVars>
      </dgm:prSet>
      <dgm:spPr/>
    </dgm:pt>
    <dgm:pt modelId="{A40EBA15-B610-470B-817D-0C47EE13FCAA}" type="pres">
      <dgm:prSet presAssocID="{EE12B8A3-D79E-4C02-A9A1-AD355A6AB6B8}" presName="negativeSpace" presStyleCnt="0"/>
      <dgm:spPr/>
    </dgm:pt>
    <dgm:pt modelId="{EBF19C40-E0AD-4B95-9D81-C54AA644ED13}" type="pres">
      <dgm:prSet presAssocID="{EE12B8A3-D79E-4C02-A9A1-AD355A6AB6B8}" presName="childText" presStyleLbl="conFgAcc1" presStyleIdx="1" presStyleCnt="7">
        <dgm:presLayoutVars>
          <dgm:bulletEnabled val="1"/>
        </dgm:presLayoutVars>
      </dgm:prSet>
      <dgm:spPr/>
    </dgm:pt>
    <dgm:pt modelId="{D6247AEE-A0EF-4978-A631-36CDEA86D56E}" type="pres">
      <dgm:prSet presAssocID="{873C1104-7051-4606-9E28-826D29ADBB39}" presName="spaceBetweenRectangles" presStyleCnt="0"/>
      <dgm:spPr/>
    </dgm:pt>
    <dgm:pt modelId="{428EC68F-8740-405C-83E2-229435E9B99C}" type="pres">
      <dgm:prSet presAssocID="{32EA042C-7F76-4EFD-A11F-E92FB33F6A2B}" presName="parentLin" presStyleCnt="0"/>
      <dgm:spPr/>
    </dgm:pt>
    <dgm:pt modelId="{EED80848-268D-4187-BEAC-509489ECA0C3}" type="pres">
      <dgm:prSet presAssocID="{32EA042C-7F76-4EFD-A11F-E92FB33F6A2B}" presName="parentLeftMargin" presStyleLbl="node1" presStyleIdx="1" presStyleCnt="7"/>
      <dgm:spPr/>
    </dgm:pt>
    <dgm:pt modelId="{CE14F7A7-8F9A-42BF-A04E-C4F565DC4D83}" type="pres">
      <dgm:prSet presAssocID="{32EA042C-7F76-4EFD-A11F-E92FB33F6A2B}" presName="parentText" presStyleLbl="node1" presStyleIdx="2" presStyleCnt="7" custScaleX="136070">
        <dgm:presLayoutVars>
          <dgm:chMax val="0"/>
          <dgm:bulletEnabled val="1"/>
        </dgm:presLayoutVars>
      </dgm:prSet>
      <dgm:spPr/>
    </dgm:pt>
    <dgm:pt modelId="{0F1A96B8-3D97-4D70-82C4-1A9275AA974D}" type="pres">
      <dgm:prSet presAssocID="{32EA042C-7F76-4EFD-A11F-E92FB33F6A2B}" presName="negativeSpace" presStyleCnt="0"/>
      <dgm:spPr/>
    </dgm:pt>
    <dgm:pt modelId="{DFA35322-A650-4445-AA96-1CE0FC8400C5}" type="pres">
      <dgm:prSet presAssocID="{32EA042C-7F76-4EFD-A11F-E92FB33F6A2B}" presName="childText" presStyleLbl="conFgAcc1" presStyleIdx="2" presStyleCnt="7">
        <dgm:presLayoutVars>
          <dgm:bulletEnabled val="1"/>
        </dgm:presLayoutVars>
      </dgm:prSet>
      <dgm:spPr/>
    </dgm:pt>
    <dgm:pt modelId="{47CBC3D1-4EB7-4204-8A7B-69BF21416967}" type="pres">
      <dgm:prSet presAssocID="{FE292A26-3D23-47A1-8FB9-79D8F2C5EC57}" presName="spaceBetweenRectangles" presStyleCnt="0"/>
      <dgm:spPr/>
    </dgm:pt>
    <dgm:pt modelId="{583503CD-38A1-4855-9BEA-3A77EF9E889B}" type="pres">
      <dgm:prSet presAssocID="{55856513-6DE2-4B03-815B-054438244D63}" presName="parentLin" presStyleCnt="0"/>
      <dgm:spPr/>
    </dgm:pt>
    <dgm:pt modelId="{A90C4ED8-EF38-4443-BBAB-CA0FFDC6CB87}" type="pres">
      <dgm:prSet presAssocID="{55856513-6DE2-4B03-815B-054438244D63}" presName="parentLeftMargin" presStyleLbl="node1" presStyleIdx="2" presStyleCnt="7"/>
      <dgm:spPr/>
    </dgm:pt>
    <dgm:pt modelId="{D84D73F1-6BCC-43D7-9786-E6694CD4B69E}" type="pres">
      <dgm:prSet presAssocID="{55856513-6DE2-4B03-815B-054438244D63}" presName="parentText" presStyleLbl="node1" presStyleIdx="3" presStyleCnt="7" custScaleX="136070" custScaleY="208937">
        <dgm:presLayoutVars>
          <dgm:chMax val="0"/>
          <dgm:bulletEnabled val="1"/>
        </dgm:presLayoutVars>
      </dgm:prSet>
      <dgm:spPr/>
    </dgm:pt>
    <dgm:pt modelId="{38C6B61A-8DA4-4A23-9895-0DDC7A462B80}" type="pres">
      <dgm:prSet presAssocID="{55856513-6DE2-4B03-815B-054438244D63}" presName="negativeSpace" presStyleCnt="0"/>
      <dgm:spPr/>
    </dgm:pt>
    <dgm:pt modelId="{3FD3E25E-7F8A-44C5-8CCF-31EC74E67DE4}" type="pres">
      <dgm:prSet presAssocID="{55856513-6DE2-4B03-815B-054438244D63}" presName="childText" presStyleLbl="conFgAcc1" presStyleIdx="3" presStyleCnt="7">
        <dgm:presLayoutVars>
          <dgm:bulletEnabled val="1"/>
        </dgm:presLayoutVars>
      </dgm:prSet>
      <dgm:spPr/>
    </dgm:pt>
    <dgm:pt modelId="{FA881AAA-5DD5-4716-B95F-C272CFB79160}" type="pres">
      <dgm:prSet presAssocID="{EEEC15FB-8651-413F-9AE7-B3FAD819663D}" presName="spaceBetweenRectangles" presStyleCnt="0"/>
      <dgm:spPr/>
    </dgm:pt>
    <dgm:pt modelId="{E2E5F218-3C7F-4092-86CF-1C8B2D6A2D57}" type="pres">
      <dgm:prSet presAssocID="{826BE4C3-1507-4299-88B2-000C0122368D}" presName="parentLin" presStyleCnt="0"/>
      <dgm:spPr/>
    </dgm:pt>
    <dgm:pt modelId="{4ED48363-9192-4D84-8B87-8A546A6077A0}" type="pres">
      <dgm:prSet presAssocID="{826BE4C3-1507-4299-88B2-000C0122368D}" presName="parentLeftMargin" presStyleLbl="node1" presStyleIdx="3" presStyleCnt="7"/>
      <dgm:spPr/>
    </dgm:pt>
    <dgm:pt modelId="{BD5B8500-C85F-449A-8263-3C0F43063475}" type="pres">
      <dgm:prSet presAssocID="{826BE4C3-1507-4299-88B2-000C0122368D}" presName="parentText" presStyleLbl="node1" presStyleIdx="4" presStyleCnt="7" custScaleX="136070">
        <dgm:presLayoutVars>
          <dgm:chMax val="0"/>
          <dgm:bulletEnabled val="1"/>
        </dgm:presLayoutVars>
      </dgm:prSet>
      <dgm:spPr/>
    </dgm:pt>
    <dgm:pt modelId="{1409844E-7AA6-4BCA-9379-C218A7648A06}" type="pres">
      <dgm:prSet presAssocID="{826BE4C3-1507-4299-88B2-000C0122368D}" presName="negativeSpace" presStyleCnt="0"/>
      <dgm:spPr/>
    </dgm:pt>
    <dgm:pt modelId="{25CAFD9C-90AD-4E55-8289-AB4EEF9925F9}" type="pres">
      <dgm:prSet presAssocID="{826BE4C3-1507-4299-88B2-000C0122368D}" presName="childText" presStyleLbl="conFgAcc1" presStyleIdx="4" presStyleCnt="7">
        <dgm:presLayoutVars>
          <dgm:bulletEnabled val="1"/>
        </dgm:presLayoutVars>
      </dgm:prSet>
      <dgm:spPr/>
    </dgm:pt>
    <dgm:pt modelId="{D2A5D73D-023B-4B84-AB03-DC275AE4F215}" type="pres">
      <dgm:prSet presAssocID="{8D7AA4A6-BA34-4BB6-A2CC-C9CD5E098BFE}" presName="spaceBetweenRectangles" presStyleCnt="0"/>
      <dgm:spPr/>
    </dgm:pt>
    <dgm:pt modelId="{717790FF-F0D2-4873-B770-CE55E3A99FF1}" type="pres">
      <dgm:prSet presAssocID="{2DE5018E-9803-4071-B775-B8E483768C23}" presName="parentLin" presStyleCnt="0"/>
      <dgm:spPr/>
    </dgm:pt>
    <dgm:pt modelId="{7FAC809B-2F6D-4A2E-AF00-A62B6D7637D7}" type="pres">
      <dgm:prSet presAssocID="{2DE5018E-9803-4071-B775-B8E483768C23}" presName="parentLeftMargin" presStyleLbl="node1" presStyleIdx="4" presStyleCnt="7"/>
      <dgm:spPr/>
    </dgm:pt>
    <dgm:pt modelId="{8EB7EE7D-18EB-4526-932D-C8F06D061423}" type="pres">
      <dgm:prSet presAssocID="{2DE5018E-9803-4071-B775-B8E483768C23}" presName="parentText" presStyleLbl="node1" presStyleIdx="5" presStyleCnt="7" custScaleX="136070" custScaleY="185039" custLinFactNeighborX="7512" custLinFactNeighborY="-2599">
        <dgm:presLayoutVars>
          <dgm:chMax val="0"/>
          <dgm:bulletEnabled val="1"/>
        </dgm:presLayoutVars>
      </dgm:prSet>
      <dgm:spPr/>
    </dgm:pt>
    <dgm:pt modelId="{74E11572-FC57-4574-A889-184B04E8F716}" type="pres">
      <dgm:prSet presAssocID="{2DE5018E-9803-4071-B775-B8E483768C23}" presName="negativeSpace" presStyleCnt="0"/>
      <dgm:spPr/>
    </dgm:pt>
    <dgm:pt modelId="{CFFEDEA5-8187-462E-A2D0-629C7C49DF3B}" type="pres">
      <dgm:prSet presAssocID="{2DE5018E-9803-4071-B775-B8E483768C23}" presName="childText" presStyleLbl="conFgAcc1" presStyleIdx="5" presStyleCnt="7">
        <dgm:presLayoutVars>
          <dgm:bulletEnabled val="1"/>
        </dgm:presLayoutVars>
      </dgm:prSet>
      <dgm:spPr/>
    </dgm:pt>
    <dgm:pt modelId="{C36C74AE-109F-4729-96E6-800394269796}" type="pres">
      <dgm:prSet presAssocID="{B3DFBEF3-CD2D-452D-9961-561B6C511BB1}" presName="spaceBetweenRectangles" presStyleCnt="0"/>
      <dgm:spPr/>
    </dgm:pt>
    <dgm:pt modelId="{ADB4B2FA-2C19-4893-9D75-558444DD2F37}" type="pres">
      <dgm:prSet presAssocID="{C5CFDAB5-92A1-4ECD-861B-0B68B32C4A47}" presName="parentLin" presStyleCnt="0"/>
      <dgm:spPr/>
    </dgm:pt>
    <dgm:pt modelId="{EF811D79-BC52-430F-A655-0A3B138B6582}" type="pres">
      <dgm:prSet presAssocID="{C5CFDAB5-92A1-4ECD-861B-0B68B32C4A47}" presName="parentLeftMargin" presStyleLbl="node1" presStyleIdx="5" presStyleCnt="7"/>
      <dgm:spPr/>
    </dgm:pt>
    <dgm:pt modelId="{498EB909-B318-491C-A8D0-E8A803DF29D5}" type="pres">
      <dgm:prSet presAssocID="{C5CFDAB5-92A1-4ECD-861B-0B68B32C4A47}" presName="parentText" presStyleLbl="node1" presStyleIdx="6" presStyleCnt="7" custScaleX="136070" custLinFactNeighborX="7512" custLinFactNeighborY="2633">
        <dgm:presLayoutVars>
          <dgm:chMax val="0"/>
          <dgm:bulletEnabled val="1"/>
        </dgm:presLayoutVars>
      </dgm:prSet>
      <dgm:spPr/>
    </dgm:pt>
    <dgm:pt modelId="{F08BE03B-07C9-4E25-B566-10E78F3BFA74}" type="pres">
      <dgm:prSet presAssocID="{C5CFDAB5-92A1-4ECD-861B-0B68B32C4A47}" presName="negativeSpace" presStyleCnt="0"/>
      <dgm:spPr/>
    </dgm:pt>
    <dgm:pt modelId="{0B84E77B-F730-4C9C-A7FE-796E16F91B62}" type="pres">
      <dgm:prSet presAssocID="{C5CFDAB5-92A1-4ECD-861B-0B68B32C4A4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E9A5E31A-9826-43E5-8E80-549E3797E8F3}" type="presOf" srcId="{2DE5018E-9803-4071-B775-B8E483768C23}" destId="{8EB7EE7D-18EB-4526-932D-C8F06D061423}" srcOrd="1" destOrd="0" presId="urn:microsoft.com/office/officeart/2005/8/layout/list1"/>
    <dgm:cxn modelId="{DEFEE11B-A3D5-44FF-9DC4-13ED8802CC5C}" srcId="{0B7FE35B-715B-4E97-B52F-601ED5E9CCFC}" destId="{EE12B8A3-D79E-4C02-A9A1-AD355A6AB6B8}" srcOrd="1" destOrd="0" parTransId="{8017A77A-558C-445F-944A-67613CA7DAA6}" sibTransId="{873C1104-7051-4606-9E28-826D29ADBB39}"/>
    <dgm:cxn modelId="{146B822C-2202-444E-9DA0-24849AC20B30}" type="presOf" srcId="{55856513-6DE2-4B03-815B-054438244D63}" destId="{A90C4ED8-EF38-4443-BBAB-CA0FFDC6CB87}" srcOrd="0" destOrd="0" presId="urn:microsoft.com/office/officeart/2005/8/layout/list1"/>
    <dgm:cxn modelId="{2119F937-80CF-402F-A909-FECA4DE03822}" type="presOf" srcId="{55856513-6DE2-4B03-815B-054438244D63}" destId="{D84D73F1-6BCC-43D7-9786-E6694CD4B69E}" srcOrd="1" destOrd="0" presId="urn:microsoft.com/office/officeart/2005/8/layout/list1"/>
    <dgm:cxn modelId="{BC7ADF3B-292C-43DC-AC44-90138A5D37D2}" type="presOf" srcId="{21FEAAD3-2A9C-4AD0-8266-ED4276E9144C}" destId="{36C4AE96-A1FA-4981-8552-FBCE2FFF9B73}" srcOrd="1" destOrd="0" presId="urn:microsoft.com/office/officeart/2005/8/layout/list1"/>
    <dgm:cxn modelId="{7B23A841-7F56-488C-AD66-1A846BA7362A}" type="presOf" srcId="{EE12B8A3-D79E-4C02-A9A1-AD355A6AB6B8}" destId="{7DF7985F-A14D-4364-A2CD-309ED326FBF3}" srcOrd="1" destOrd="0" presId="urn:microsoft.com/office/officeart/2005/8/layout/list1"/>
    <dgm:cxn modelId="{F07DF760-C275-4DE3-A335-51ED25D415DC}" srcId="{0B7FE35B-715B-4E97-B52F-601ED5E9CCFC}" destId="{21FEAAD3-2A9C-4AD0-8266-ED4276E9144C}" srcOrd="0" destOrd="0" parTransId="{34EA76AC-79A8-4B3F-8E03-E4E94D0B0784}" sibTransId="{02DCB948-BF48-4055-BC33-C44E810C557A}"/>
    <dgm:cxn modelId="{AA563268-E8C0-4652-932E-68BFADF22C85}" type="presOf" srcId="{32EA042C-7F76-4EFD-A11F-E92FB33F6A2B}" destId="{EED80848-268D-4187-BEAC-509489ECA0C3}" srcOrd="0" destOrd="0" presId="urn:microsoft.com/office/officeart/2005/8/layout/list1"/>
    <dgm:cxn modelId="{F0930A6E-EE48-4DF7-AC82-851D05032BE6}" type="presOf" srcId="{C5CFDAB5-92A1-4ECD-861B-0B68B32C4A47}" destId="{498EB909-B318-491C-A8D0-E8A803DF29D5}" srcOrd="1" destOrd="0" presId="urn:microsoft.com/office/officeart/2005/8/layout/list1"/>
    <dgm:cxn modelId="{9574F774-F399-4D8C-89D3-6D53CC8EA0BA}" type="presOf" srcId="{21FEAAD3-2A9C-4AD0-8266-ED4276E9144C}" destId="{9F13524F-74B5-4556-947F-6BE394D4FB28}" srcOrd="0" destOrd="0" presId="urn:microsoft.com/office/officeart/2005/8/layout/list1"/>
    <dgm:cxn modelId="{73DAF977-66B6-484C-BBC2-CA94A44058F6}" type="presOf" srcId="{32EA042C-7F76-4EFD-A11F-E92FB33F6A2B}" destId="{CE14F7A7-8F9A-42BF-A04E-C4F565DC4D83}" srcOrd="1" destOrd="0" presId="urn:microsoft.com/office/officeart/2005/8/layout/list1"/>
    <dgm:cxn modelId="{620B5E8D-7001-4111-8492-A06DEDDB440E}" srcId="{0B7FE35B-715B-4E97-B52F-601ED5E9CCFC}" destId="{826BE4C3-1507-4299-88B2-000C0122368D}" srcOrd="4" destOrd="0" parTransId="{E3537629-D780-4E6F-8790-5BADC58CC44F}" sibTransId="{8D7AA4A6-BA34-4BB6-A2CC-C9CD5E098BFE}"/>
    <dgm:cxn modelId="{109FB091-45CE-4CE2-961E-4A23758AACF7}" srcId="{0B7FE35B-715B-4E97-B52F-601ED5E9CCFC}" destId="{2DE5018E-9803-4071-B775-B8E483768C23}" srcOrd="5" destOrd="0" parTransId="{FEED7B4D-CB45-47E8-8B7C-F4D2DE31AAA3}" sibTransId="{B3DFBEF3-CD2D-452D-9961-561B6C511BB1}"/>
    <dgm:cxn modelId="{9CBEA69C-ACDE-4AF5-9530-8235A8021452}" type="presOf" srcId="{EE12B8A3-D79E-4C02-A9A1-AD355A6AB6B8}" destId="{EA18B1F5-60FA-4441-BE47-E281D9C4B4C5}" srcOrd="0" destOrd="0" presId="urn:microsoft.com/office/officeart/2005/8/layout/list1"/>
    <dgm:cxn modelId="{B9BAD3A5-C820-4544-AA06-221FBFE1E652}" srcId="{0B7FE35B-715B-4E97-B52F-601ED5E9CCFC}" destId="{55856513-6DE2-4B03-815B-054438244D63}" srcOrd="3" destOrd="0" parTransId="{CCF5ABD1-860E-44F5-ACC9-7073765B995E}" sibTransId="{EEEC15FB-8651-413F-9AE7-B3FAD819663D}"/>
    <dgm:cxn modelId="{50E191A8-7D08-427A-A298-2F7406094713}" srcId="{0B7FE35B-715B-4E97-B52F-601ED5E9CCFC}" destId="{C5CFDAB5-92A1-4ECD-861B-0B68B32C4A47}" srcOrd="6" destOrd="0" parTransId="{215E222E-680B-4B20-A886-2B7376CAFE1C}" sibTransId="{B62EA84D-ADF3-46B2-B504-E4D524560B96}"/>
    <dgm:cxn modelId="{F177CABF-8957-4DD8-A299-B0F36CEC80E8}" srcId="{0B7FE35B-715B-4E97-B52F-601ED5E9CCFC}" destId="{32EA042C-7F76-4EFD-A11F-E92FB33F6A2B}" srcOrd="2" destOrd="0" parTransId="{E447CB87-6FD2-4E56-B307-8AE64E45B975}" sibTransId="{FE292A26-3D23-47A1-8FB9-79D8F2C5EC57}"/>
    <dgm:cxn modelId="{52B860CA-556D-45A3-944D-56C9837B1E6E}" type="presOf" srcId="{C5CFDAB5-92A1-4ECD-861B-0B68B32C4A47}" destId="{EF811D79-BC52-430F-A655-0A3B138B6582}" srcOrd="0" destOrd="0" presId="urn:microsoft.com/office/officeart/2005/8/layout/list1"/>
    <dgm:cxn modelId="{557715CE-B78C-42D1-A8F2-D2A2C53566C8}" type="presOf" srcId="{826BE4C3-1507-4299-88B2-000C0122368D}" destId="{4ED48363-9192-4D84-8B87-8A546A6077A0}" srcOrd="0" destOrd="0" presId="urn:microsoft.com/office/officeart/2005/8/layout/list1"/>
    <dgm:cxn modelId="{159E31DA-0BAA-461C-85F1-5E276866C0AB}" type="presOf" srcId="{2DE5018E-9803-4071-B775-B8E483768C23}" destId="{7FAC809B-2F6D-4A2E-AF00-A62B6D7637D7}" srcOrd="0" destOrd="0" presId="urn:microsoft.com/office/officeart/2005/8/layout/list1"/>
    <dgm:cxn modelId="{08BBF5DF-9E99-4159-AC24-F675B956B2D6}" type="presOf" srcId="{0B7FE35B-715B-4E97-B52F-601ED5E9CCFC}" destId="{68F47738-F573-453B-9AA2-CD69C45DE69E}" srcOrd="0" destOrd="0" presId="urn:microsoft.com/office/officeart/2005/8/layout/list1"/>
    <dgm:cxn modelId="{248685E2-A6A5-4CFF-9D7B-D0B28498E57F}" type="presOf" srcId="{826BE4C3-1507-4299-88B2-000C0122368D}" destId="{BD5B8500-C85F-449A-8263-3C0F43063475}" srcOrd="1" destOrd="0" presId="urn:microsoft.com/office/officeart/2005/8/layout/list1"/>
    <dgm:cxn modelId="{03750381-CB3D-4C3C-82C7-D3106613C785}" type="presParOf" srcId="{68F47738-F573-453B-9AA2-CD69C45DE69E}" destId="{21780F03-2B14-48B8-AA9C-09E83565C447}" srcOrd="0" destOrd="0" presId="urn:microsoft.com/office/officeart/2005/8/layout/list1"/>
    <dgm:cxn modelId="{AB798555-2AE2-47F7-83EC-C260476E115F}" type="presParOf" srcId="{21780F03-2B14-48B8-AA9C-09E83565C447}" destId="{9F13524F-74B5-4556-947F-6BE394D4FB28}" srcOrd="0" destOrd="0" presId="urn:microsoft.com/office/officeart/2005/8/layout/list1"/>
    <dgm:cxn modelId="{984C21D0-4B13-4CEF-A40F-ECA7958933EC}" type="presParOf" srcId="{21780F03-2B14-48B8-AA9C-09E83565C447}" destId="{36C4AE96-A1FA-4981-8552-FBCE2FFF9B73}" srcOrd="1" destOrd="0" presId="urn:microsoft.com/office/officeart/2005/8/layout/list1"/>
    <dgm:cxn modelId="{F5E1EB58-6E15-4D33-A774-0AE558D8E96F}" type="presParOf" srcId="{68F47738-F573-453B-9AA2-CD69C45DE69E}" destId="{EFB5A1F7-8A35-4134-B9F0-E29C1ED9FB77}" srcOrd="1" destOrd="0" presId="urn:microsoft.com/office/officeart/2005/8/layout/list1"/>
    <dgm:cxn modelId="{FE4B8627-A154-4DA7-9A6F-21239772EE47}" type="presParOf" srcId="{68F47738-F573-453B-9AA2-CD69C45DE69E}" destId="{45961221-2ED3-439B-A688-B4F37DEC30EC}" srcOrd="2" destOrd="0" presId="urn:microsoft.com/office/officeart/2005/8/layout/list1"/>
    <dgm:cxn modelId="{B955D955-1E83-4639-BE6D-D4E593250F76}" type="presParOf" srcId="{68F47738-F573-453B-9AA2-CD69C45DE69E}" destId="{E6BA0445-4DB6-4B0B-9D2B-D73550A91076}" srcOrd="3" destOrd="0" presId="urn:microsoft.com/office/officeart/2005/8/layout/list1"/>
    <dgm:cxn modelId="{C0FF0845-EF66-400D-9082-1EEB9F010F4E}" type="presParOf" srcId="{68F47738-F573-453B-9AA2-CD69C45DE69E}" destId="{759A71BB-28B0-458C-AF93-922B24C28594}" srcOrd="4" destOrd="0" presId="urn:microsoft.com/office/officeart/2005/8/layout/list1"/>
    <dgm:cxn modelId="{F04DFFDB-8925-4213-BB12-79A8448D88AF}" type="presParOf" srcId="{759A71BB-28B0-458C-AF93-922B24C28594}" destId="{EA18B1F5-60FA-4441-BE47-E281D9C4B4C5}" srcOrd="0" destOrd="0" presId="urn:microsoft.com/office/officeart/2005/8/layout/list1"/>
    <dgm:cxn modelId="{72CCC2DE-B901-4C9D-BF37-ECA4783986F9}" type="presParOf" srcId="{759A71BB-28B0-458C-AF93-922B24C28594}" destId="{7DF7985F-A14D-4364-A2CD-309ED326FBF3}" srcOrd="1" destOrd="0" presId="urn:microsoft.com/office/officeart/2005/8/layout/list1"/>
    <dgm:cxn modelId="{E4545DD4-7F98-4FDB-AA3C-FBBF38A376D1}" type="presParOf" srcId="{68F47738-F573-453B-9AA2-CD69C45DE69E}" destId="{A40EBA15-B610-470B-817D-0C47EE13FCAA}" srcOrd="5" destOrd="0" presId="urn:microsoft.com/office/officeart/2005/8/layout/list1"/>
    <dgm:cxn modelId="{128E82B2-B671-42A4-91DA-DB6A442D5FB6}" type="presParOf" srcId="{68F47738-F573-453B-9AA2-CD69C45DE69E}" destId="{EBF19C40-E0AD-4B95-9D81-C54AA644ED13}" srcOrd="6" destOrd="0" presId="urn:microsoft.com/office/officeart/2005/8/layout/list1"/>
    <dgm:cxn modelId="{B4A3E5F0-F288-449A-AD9C-BE47CBF47B7D}" type="presParOf" srcId="{68F47738-F573-453B-9AA2-CD69C45DE69E}" destId="{D6247AEE-A0EF-4978-A631-36CDEA86D56E}" srcOrd="7" destOrd="0" presId="urn:microsoft.com/office/officeart/2005/8/layout/list1"/>
    <dgm:cxn modelId="{01C98DAA-DD69-4C71-9D3C-36FB137B5F62}" type="presParOf" srcId="{68F47738-F573-453B-9AA2-CD69C45DE69E}" destId="{428EC68F-8740-405C-83E2-229435E9B99C}" srcOrd="8" destOrd="0" presId="urn:microsoft.com/office/officeart/2005/8/layout/list1"/>
    <dgm:cxn modelId="{08820C7D-2B30-4893-AB78-668A0563FB2E}" type="presParOf" srcId="{428EC68F-8740-405C-83E2-229435E9B99C}" destId="{EED80848-268D-4187-BEAC-509489ECA0C3}" srcOrd="0" destOrd="0" presId="urn:microsoft.com/office/officeart/2005/8/layout/list1"/>
    <dgm:cxn modelId="{8606D84E-986B-41B9-8921-1D724EF1BFC6}" type="presParOf" srcId="{428EC68F-8740-405C-83E2-229435E9B99C}" destId="{CE14F7A7-8F9A-42BF-A04E-C4F565DC4D83}" srcOrd="1" destOrd="0" presId="urn:microsoft.com/office/officeart/2005/8/layout/list1"/>
    <dgm:cxn modelId="{6D5D1A5E-D9F2-4517-B9C0-B71E396E71C8}" type="presParOf" srcId="{68F47738-F573-453B-9AA2-CD69C45DE69E}" destId="{0F1A96B8-3D97-4D70-82C4-1A9275AA974D}" srcOrd="9" destOrd="0" presId="urn:microsoft.com/office/officeart/2005/8/layout/list1"/>
    <dgm:cxn modelId="{60DB9445-5D48-4CF7-807E-9B0881AE4161}" type="presParOf" srcId="{68F47738-F573-453B-9AA2-CD69C45DE69E}" destId="{DFA35322-A650-4445-AA96-1CE0FC8400C5}" srcOrd="10" destOrd="0" presId="urn:microsoft.com/office/officeart/2005/8/layout/list1"/>
    <dgm:cxn modelId="{66B885B0-FA20-4451-93B3-35B7882D0F69}" type="presParOf" srcId="{68F47738-F573-453B-9AA2-CD69C45DE69E}" destId="{47CBC3D1-4EB7-4204-8A7B-69BF21416967}" srcOrd="11" destOrd="0" presId="urn:microsoft.com/office/officeart/2005/8/layout/list1"/>
    <dgm:cxn modelId="{DD1F1921-0500-4EB0-B435-D7D8198F4C62}" type="presParOf" srcId="{68F47738-F573-453B-9AA2-CD69C45DE69E}" destId="{583503CD-38A1-4855-9BEA-3A77EF9E889B}" srcOrd="12" destOrd="0" presId="urn:microsoft.com/office/officeart/2005/8/layout/list1"/>
    <dgm:cxn modelId="{157DDFC1-A931-484A-B397-73862D08E8F7}" type="presParOf" srcId="{583503CD-38A1-4855-9BEA-3A77EF9E889B}" destId="{A90C4ED8-EF38-4443-BBAB-CA0FFDC6CB87}" srcOrd="0" destOrd="0" presId="urn:microsoft.com/office/officeart/2005/8/layout/list1"/>
    <dgm:cxn modelId="{EC4E2AF6-0C2A-418F-8534-6A8A1FAB59A3}" type="presParOf" srcId="{583503CD-38A1-4855-9BEA-3A77EF9E889B}" destId="{D84D73F1-6BCC-43D7-9786-E6694CD4B69E}" srcOrd="1" destOrd="0" presId="urn:microsoft.com/office/officeart/2005/8/layout/list1"/>
    <dgm:cxn modelId="{A8D8EF02-D1AC-4EB2-A491-4469663D78C5}" type="presParOf" srcId="{68F47738-F573-453B-9AA2-CD69C45DE69E}" destId="{38C6B61A-8DA4-4A23-9895-0DDC7A462B80}" srcOrd="13" destOrd="0" presId="urn:microsoft.com/office/officeart/2005/8/layout/list1"/>
    <dgm:cxn modelId="{EEA7173A-B078-4106-A515-E4DA8FC43FF1}" type="presParOf" srcId="{68F47738-F573-453B-9AA2-CD69C45DE69E}" destId="{3FD3E25E-7F8A-44C5-8CCF-31EC74E67DE4}" srcOrd="14" destOrd="0" presId="urn:microsoft.com/office/officeart/2005/8/layout/list1"/>
    <dgm:cxn modelId="{5E3BD5A8-B4BA-42C4-8D24-8B0097A242ED}" type="presParOf" srcId="{68F47738-F573-453B-9AA2-CD69C45DE69E}" destId="{FA881AAA-5DD5-4716-B95F-C272CFB79160}" srcOrd="15" destOrd="0" presId="urn:microsoft.com/office/officeart/2005/8/layout/list1"/>
    <dgm:cxn modelId="{04C79A09-0CD5-4371-91B2-95BA7AAC1A06}" type="presParOf" srcId="{68F47738-F573-453B-9AA2-CD69C45DE69E}" destId="{E2E5F218-3C7F-4092-86CF-1C8B2D6A2D57}" srcOrd="16" destOrd="0" presId="urn:microsoft.com/office/officeart/2005/8/layout/list1"/>
    <dgm:cxn modelId="{AAEBF7E3-B082-4105-8816-2EA579594E97}" type="presParOf" srcId="{E2E5F218-3C7F-4092-86CF-1C8B2D6A2D57}" destId="{4ED48363-9192-4D84-8B87-8A546A6077A0}" srcOrd="0" destOrd="0" presId="urn:microsoft.com/office/officeart/2005/8/layout/list1"/>
    <dgm:cxn modelId="{5078F094-FAC4-4AB6-9D53-EC56E150D33B}" type="presParOf" srcId="{E2E5F218-3C7F-4092-86CF-1C8B2D6A2D57}" destId="{BD5B8500-C85F-449A-8263-3C0F43063475}" srcOrd="1" destOrd="0" presId="urn:microsoft.com/office/officeart/2005/8/layout/list1"/>
    <dgm:cxn modelId="{EA2A02AE-296F-422C-B33E-0C2F333204CD}" type="presParOf" srcId="{68F47738-F573-453B-9AA2-CD69C45DE69E}" destId="{1409844E-7AA6-4BCA-9379-C218A7648A06}" srcOrd="17" destOrd="0" presId="urn:microsoft.com/office/officeart/2005/8/layout/list1"/>
    <dgm:cxn modelId="{D62989A2-C0D3-4AC9-A906-0C6E83B67A96}" type="presParOf" srcId="{68F47738-F573-453B-9AA2-CD69C45DE69E}" destId="{25CAFD9C-90AD-4E55-8289-AB4EEF9925F9}" srcOrd="18" destOrd="0" presId="urn:microsoft.com/office/officeart/2005/8/layout/list1"/>
    <dgm:cxn modelId="{95E2E27F-2842-43B4-B0DA-F50C19D9D20C}" type="presParOf" srcId="{68F47738-F573-453B-9AA2-CD69C45DE69E}" destId="{D2A5D73D-023B-4B84-AB03-DC275AE4F215}" srcOrd="19" destOrd="0" presId="urn:microsoft.com/office/officeart/2005/8/layout/list1"/>
    <dgm:cxn modelId="{AC4B8D36-FBFD-4C39-82A5-4AE93F758B3D}" type="presParOf" srcId="{68F47738-F573-453B-9AA2-CD69C45DE69E}" destId="{717790FF-F0D2-4873-B770-CE55E3A99FF1}" srcOrd="20" destOrd="0" presId="urn:microsoft.com/office/officeart/2005/8/layout/list1"/>
    <dgm:cxn modelId="{90B184DC-0E06-4B12-9742-14094CF2E0CB}" type="presParOf" srcId="{717790FF-F0D2-4873-B770-CE55E3A99FF1}" destId="{7FAC809B-2F6D-4A2E-AF00-A62B6D7637D7}" srcOrd="0" destOrd="0" presId="urn:microsoft.com/office/officeart/2005/8/layout/list1"/>
    <dgm:cxn modelId="{47352E18-76C1-472B-BF59-5CB201FE9C73}" type="presParOf" srcId="{717790FF-F0D2-4873-B770-CE55E3A99FF1}" destId="{8EB7EE7D-18EB-4526-932D-C8F06D061423}" srcOrd="1" destOrd="0" presId="urn:microsoft.com/office/officeart/2005/8/layout/list1"/>
    <dgm:cxn modelId="{B74F950B-0818-4342-9ABA-6C0F792AB5DE}" type="presParOf" srcId="{68F47738-F573-453B-9AA2-CD69C45DE69E}" destId="{74E11572-FC57-4574-A889-184B04E8F716}" srcOrd="21" destOrd="0" presId="urn:microsoft.com/office/officeart/2005/8/layout/list1"/>
    <dgm:cxn modelId="{026F4882-92A2-4011-9A19-D472B3EB7CF6}" type="presParOf" srcId="{68F47738-F573-453B-9AA2-CD69C45DE69E}" destId="{CFFEDEA5-8187-462E-A2D0-629C7C49DF3B}" srcOrd="22" destOrd="0" presId="urn:microsoft.com/office/officeart/2005/8/layout/list1"/>
    <dgm:cxn modelId="{38F80CF7-F9E4-49D3-879F-0B3C528B10A4}" type="presParOf" srcId="{68F47738-F573-453B-9AA2-CD69C45DE69E}" destId="{C36C74AE-109F-4729-96E6-800394269796}" srcOrd="23" destOrd="0" presId="urn:microsoft.com/office/officeart/2005/8/layout/list1"/>
    <dgm:cxn modelId="{40E72284-6976-497D-87EA-64749B978C48}" type="presParOf" srcId="{68F47738-F573-453B-9AA2-CD69C45DE69E}" destId="{ADB4B2FA-2C19-4893-9D75-558444DD2F37}" srcOrd="24" destOrd="0" presId="urn:microsoft.com/office/officeart/2005/8/layout/list1"/>
    <dgm:cxn modelId="{DA9BFA1E-3FBB-4A80-917F-1CE3494F631E}" type="presParOf" srcId="{ADB4B2FA-2C19-4893-9D75-558444DD2F37}" destId="{EF811D79-BC52-430F-A655-0A3B138B6582}" srcOrd="0" destOrd="0" presId="urn:microsoft.com/office/officeart/2005/8/layout/list1"/>
    <dgm:cxn modelId="{2634AEA3-F2A9-4F97-9261-0256DE47CFEF}" type="presParOf" srcId="{ADB4B2FA-2C19-4893-9D75-558444DD2F37}" destId="{498EB909-B318-491C-A8D0-E8A803DF29D5}" srcOrd="1" destOrd="0" presId="urn:microsoft.com/office/officeart/2005/8/layout/list1"/>
    <dgm:cxn modelId="{77638E72-821A-4E6F-8D4D-8C07192C08DA}" type="presParOf" srcId="{68F47738-F573-453B-9AA2-CD69C45DE69E}" destId="{F08BE03B-07C9-4E25-B566-10E78F3BFA74}" srcOrd="25" destOrd="0" presId="urn:microsoft.com/office/officeart/2005/8/layout/list1"/>
    <dgm:cxn modelId="{0606E6F7-56CB-439E-97A7-33DA5EF5636D}" type="presParOf" srcId="{68F47738-F573-453B-9AA2-CD69C45DE69E}" destId="{0B84E77B-F730-4C9C-A7FE-796E16F91B62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D09D97-70E6-47D2-A470-579FA7E2FCB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B4AC16-78FA-4384-A263-FC8444AD29C0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b="1" dirty="0">
              <a:solidFill>
                <a:schemeClr val="tx2"/>
              </a:solidFill>
            </a:rPr>
            <a:t>Системное мышление</a:t>
          </a:r>
        </a:p>
      </dgm:t>
    </dgm:pt>
    <dgm:pt modelId="{4FFEF7EF-AE47-48FA-863A-E57EC1B6113C}" type="parTrans" cxnId="{2776FDF6-1216-422D-A05A-B4D30436F099}">
      <dgm:prSet/>
      <dgm:spPr/>
      <dgm:t>
        <a:bodyPr/>
        <a:lstStyle/>
        <a:p>
          <a:endParaRPr lang="ru-RU"/>
        </a:p>
      </dgm:t>
    </dgm:pt>
    <dgm:pt modelId="{DA13E524-C89B-42BD-9B55-9D3A864FD75F}" type="sibTrans" cxnId="{2776FDF6-1216-422D-A05A-B4D30436F099}">
      <dgm:prSet/>
      <dgm:spPr/>
      <dgm:t>
        <a:bodyPr/>
        <a:lstStyle/>
        <a:p>
          <a:endParaRPr lang="ru-RU"/>
        </a:p>
      </dgm:t>
    </dgm:pt>
    <dgm:pt modelId="{F2A746BB-8E83-49FC-BCD2-DC1E819AFD7E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b="1" dirty="0">
              <a:solidFill>
                <a:schemeClr val="tx2"/>
              </a:solidFill>
            </a:rPr>
            <a:t>Межотраслевая коммуникация</a:t>
          </a:r>
        </a:p>
      </dgm:t>
    </dgm:pt>
    <dgm:pt modelId="{5C7986BA-071D-4A51-A5E6-B1A85E2CBFB8}" type="parTrans" cxnId="{237F1DE0-348C-40BB-8A73-65BF99DF5304}">
      <dgm:prSet/>
      <dgm:spPr/>
      <dgm:t>
        <a:bodyPr/>
        <a:lstStyle/>
        <a:p>
          <a:endParaRPr lang="ru-RU"/>
        </a:p>
      </dgm:t>
    </dgm:pt>
    <dgm:pt modelId="{657BCD2A-9FE0-44AE-935C-757A8FDF3102}" type="sibTrans" cxnId="{237F1DE0-348C-40BB-8A73-65BF99DF5304}">
      <dgm:prSet/>
      <dgm:spPr/>
      <dgm:t>
        <a:bodyPr/>
        <a:lstStyle/>
        <a:p>
          <a:endParaRPr lang="ru-RU"/>
        </a:p>
      </dgm:t>
    </dgm:pt>
    <dgm:pt modelId="{CFC454FB-CBBF-4608-B598-58D9A9C1E865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b="1" dirty="0" err="1">
              <a:solidFill>
                <a:schemeClr val="tx2"/>
              </a:solidFill>
            </a:rPr>
            <a:t>Мультиязычность</a:t>
          </a:r>
          <a:r>
            <a:rPr lang="ru-RU" sz="1800" b="1" dirty="0">
              <a:solidFill>
                <a:schemeClr val="tx2"/>
              </a:solidFill>
            </a:rPr>
            <a:t> и </a:t>
          </a:r>
          <a:r>
            <a:rPr lang="ru-RU" sz="1800" b="1" dirty="0" err="1">
              <a:solidFill>
                <a:schemeClr val="tx2"/>
              </a:solidFill>
            </a:rPr>
            <a:t>мультикультурность</a:t>
          </a:r>
          <a:endParaRPr lang="ru-RU" sz="1800" b="1" dirty="0">
            <a:solidFill>
              <a:schemeClr val="tx2"/>
            </a:solidFill>
          </a:endParaRPr>
        </a:p>
      </dgm:t>
    </dgm:pt>
    <dgm:pt modelId="{C18A5D88-C33A-4B04-8B0E-8228E8A9C3C8}" type="parTrans" cxnId="{0981B0EB-FBB5-4AF0-898C-91CB0F29F553}">
      <dgm:prSet/>
      <dgm:spPr/>
      <dgm:t>
        <a:bodyPr/>
        <a:lstStyle/>
        <a:p>
          <a:endParaRPr lang="ru-RU"/>
        </a:p>
      </dgm:t>
    </dgm:pt>
    <dgm:pt modelId="{DDB10B21-CF8A-4AB8-9B4E-5AF9D4AD8696}" type="sibTrans" cxnId="{0981B0EB-FBB5-4AF0-898C-91CB0F29F553}">
      <dgm:prSet/>
      <dgm:spPr/>
      <dgm:t>
        <a:bodyPr/>
        <a:lstStyle/>
        <a:p>
          <a:endParaRPr lang="ru-RU"/>
        </a:p>
      </dgm:t>
    </dgm:pt>
    <dgm:pt modelId="{7EC3E7D9-F5D5-4FD0-A297-02863D00F32D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b="1" dirty="0">
              <a:solidFill>
                <a:schemeClr val="tx2"/>
              </a:solidFill>
            </a:rPr>
            <a:t>Управление проектами</a:t>
          </a:r>
        </a:p>
      </dgm:t>
    </dgm:pt>
    <dgm:pt modelId="{CF530EB5-6B3F-4C3D-A32C-F8F988E1C06F}" type="parTrans" cxnId="{168A2812-F08D-445F-B909-7FF30C5D415A}">
      <dgm:prSet/>
      <dgm:spPr/>
      <dgm:t>
        <a:bodyPr/>
        <a:lstStyle/>
        <a:p>
          <a:endParaRPr lang="ru-RU"/>
        </a:p>
      </dgm:t>
    </dgm:pt>
    <dgm:pt modelId="{A4DD3AAA-18F0-4E46-9746-747FC970A8F8}" type="sibTrans" cxnId="{168A2812-F08D-445F-B909-7FF30C5D415A}">
      <dgm:prSet/>
      <dgm:spPr/>
      <dgm:t>
        <a:bodyPr/>
        <a:lstStyle/>
        <a:p>
          <a:endParaRPr lang="ru-RU"/>
        </a:p>
      </dgm:t>
    </dgm:pt>
    <dgm:pt modelId="{1CA441AA-08B6-4690-9E5F-503281A9D9AA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b="1" dirty="0" err="1">
              <a:solidFill>
                <a:schemeClr val="tx2"/>
              </a:solidFill>
            </a:rPr>
            <a:t>Клиентоориентированность</a:t>
          </a:r>
          <a:endParaRPr lang="ru-RU" sz="1800" b="1" dirty="0">
            <a:solidFill>
              <a:schemeClr val="tx2"/>
            </a:solidFill>
          </a:endParaRPr>
        </a:p>
      </dgm:t>
    </dgm:pt>
    <dgm:pt modelId="{FC4B2AC8-429D-42D5-A2D6-22FAF1A06816}" type="parTrans" cxnId="{AF253AD9-CC87-40A6-852A-164CAABB8659}">
      <dgm:prSet/>
      <dgm:spPr/>
      <dgm:t>
        <a:bodyPr/>
        <a:lstStyle/>
        <a:p>
          <a:endParaRPr lang="ru-RU"/>
        </a:p>
      </dgm:t>
    </dgm:pt>
    <dgm:pt modelId="{08D1E21E-54DC-4FB2-9CA8-5AB0FE5BE865}" type="sibTrans" cxnId="{AF253AD9-CC87-40A6-852A-164CAABB8659}">
      <dgm:prSet/>
      <dgm:spPr/>
      <dgm:t>
        <a:bodyPr/>
        <a:lstStyle/>
        <a:p>
          <a:endParaRPr lang="ru-RU"/>
        </a:p>
      </dgm:t>
    </dgm:pt>
    <dgm:pt modelId="{36A155D6-CF94-4929-8DE9-1401C7DDFC33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b="1" dirty="0">
              <a:solidFill>
                <a:schemeClr val="tx2"/>
              </a:solidFill>
            </a:rPr>
            <a:t>Бережливое производство</a:t>
          </a:r>
        </a:p>
      </dgm:t>
    </dgm:pt>
    <dgm:pt modelId="{F8756DC6-BD8C-4F7D-9E20-2F3B64C3BE98}" type="parTrans" cxnId="{B23BE795-7A51-431D-B158-DE01F4DC9608}">
      <dgm:prSet/>
      <dgm:spPr/>
      <dgm:t>
        <a:bodyPr/>
        <a:lstStyle/>
        <a:p>
          <a:endParaRPr lang="ru-RU"/>
        </a:p>
      </dgm:t>
    </dgm:pt>
    <dgm:pt modelId="{EEA9DE01-D9C2-45DB-AA85-A3FD6BA9B080}" type="sibTrans" cxnId="{B23BE795-7A51-431D-B158-DE01F4DC9608}">
      <dgm:prSet/>
      <dgm:spPr/>
      <dgm:t>
        <a:bodyPr/>
        <a:lstStyle/>
        <a:p>
          <a:endParaRPr lang="ru-RU"/>
        </a:p>
      </dgm:t>
    </dgm:pt>
    <dgm:pt modelId="{DA83947A-89E3-4050-A32D-8091DC6DCCFD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b="1" dirty="0">
              <a:solidFill>
                <a:schemeClr val="tx2"/>
              </a:solidFill>
            </a:rPr>
            <a:t>Экологическое мышление</a:t>
          </a:r>
        </a:p>
      </dgm:t>
    </dgm:pt>
    <dgm:pt modelId="{67AD7071-CAFD-46E3-BA86-0A518B795C47}" type="parTrans" cxnId="{B030CCD9-8A50-493E-A655-6918D7A622C7}">
      <dgm:prSet/>
      <dgm:spPr/>
      <dgm:t>
        <a:bodyPr/>
        <a:lstStyle/>
        <a:p>
          <a:endParaRPr lang="ru-RU"/>
        </a:p>
      </dgm:t>
    </dgm:pt>
    <dgm:pt modelId="{0330B21F-2FA5-4A87-8E23-292359AA7B97}" type="sibTrans" cxnId="{B030CCD9-8A50-493E-A655-6918D7A622C7}">
      <dgm:prSet/>
      <dgm:spPr/>
      <dgm:t>
        <a:bodyPr/>
        <a:lstStyle/>
        <a:p>
          <a:endParaRPr lang="ru-RU"/>
        </a:p>
      </dgm:t>
    </dgm:pt>
    <dgm:pt modelId="{67CC6E13-3F24-4814-902C-8F1F5A23DDEE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b="1" dirty="0">
              <a:solidFill>
                <a:schemeClr val="tx2"/>
              </a:solidFill>
            </a:rPr>
            <a:t>Программирование/Робототехника/Искусственный интеллект</a:t>
          </a:r>
        </a:p>
      </dgm:t>
    </dgm:pt>
    <dgm:pt modelId="{7274D241-6F5A-4CD0-9811-BB29BC812968}" type="parTrans" cxnId="{08851E74-3231-494C-9DB6-12BD19AE73C9}">
      <dgm:prSet/>
      <dgm:spPr/>
      <dgm:t>
        <a:bodyPr/>
        <a:lstStyle/>
        <a:p>
          <a:endParaRPr lang="ru-RU"/>
        </a:p>
      </dgm:t>
    </dgm:pt>
    <dgm:pt modelId="{BB6DCEF7-24AC-49EB-890D-C4DDB11A45FE}" type="sibTrans" cxnId="{08851E74-3231-494C-9DB6-12BD19AE73C9}">
      <dgm:prSet/>
      <dgm:spPr/>
      <dgm:t>
        <a:bodyPr/>
        <a:lstStyle/>
        <a:p>
          <a:endParaRPr lang="ru-RU"/>
        </a:p>
      </dgm:t>
    </dgm:pt>
    <dgm:pt modelId="{47379092-0CF6-40C9-B0EE-6E5E30657DF7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b="1" dirty="0">
              <a:solidFill>
                <a:schemeClr val="tx2"/>
              </a:solidFill>
            </a:rPr>
            <a:t>Работа с людьми</a:t>
          </a:r>
        </a:p>
      </dgm:t>
    </dgm:pt>
    <dgm:pt modelId="{228222DD-24CD-44F6-B389-BDA1294DA438}" type="parTrans" cxnId="{19678D5A-74E8-44D5-9B16-F0F6AEBFFC8E}">
      <dgm:prSet/>
      <dgm:spPr/>
      <dgm:t>
        <a:bodyPr/>
        <a:lstStyle/>
        <a:p>
          <a:endParaRPr lang="ru-RU"/>
        </a:p>
      </dgm:t>
    </dgm:pt>
    <dgm:pt modelId="{D0EB5BEB-93E1-42B5-84D6-0E274473A60B}" type="sibTrans" cxnId="{19678D5A-74E8-44D5-9B16-F0F6AEBFFC8E}">
      <dgm:prSet/>
      <dgm:spPr/>
      <dgm:t>
        <a:bodyPr/>
        <a:lstStyle/>
        <a:p>
          <a:endParaRPr lang="ru-RU"/>
        </a:p>
      </dgm:t>
    </dgm:pt>
    <dgm:pt modelId="{61EB364C-807F-4DE4-BA4C-9CE954660C2F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b="1" dirty="0">
              <a:solidFill>
                <a:schemeClr val="tx2"/>
              </a:solidFill>
            </a:rPr>
            <a:t>Работа в условиях неопределенности</a:t>
          </a:r>
        </a:p>
      </dgm:t>
    </dgm:pt>
    <dgm:pt modelId="{247E504F-CD84-4513-93D4-E5DE0D67C005}" type="parTrans" cxnId="{6C48EC0C-DC42-4689-A6A1-F5DDB21D5C3D}">
      <dgm:prSet/>
      <dgm:spPr/>
      <dgm:t>
        <a:bodyPr/>
        <a:lstStyle/>
        <a:p>
          <a:endParaRPr lang="ru-RU"/>
        </a:p>
      </dgm:t>
    </dgm:pt>
    <dgm:pt modelId="{A0DF5B40-5D23-4A6B-921C-7F298A45C4C4}" type="sibTrans" cxnId="{6C48EC0C-DC42-4689-A6A1-F5DDB21D5C3D}">
      <dgm:prSet/>
      <dgm:spPr/>
      <dgm:t>
        <a:bodyPr/>
        <a:lstStyle/>
        <a:p>
          <a:endParaRPr lang="ru-RU"/>
        </a:p>
      </dgm:t>
    </dgm:pt>
    <dgm:pt modelId="{9A6235BE-19B2-4FC0-87B2-8A7AC241FF3F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b="1" dirty="0">
              <a:solidFill>
                <a:schemeClr val="tx2"/>
              </a:solidFill>
            </a:rPr>
            <a:t>Навыки художественного творчества</a:t>
          </a:r>
        </a:p>
      </dgm:t>
    </dgm:pt>
    <dgm:pt modelId="{47835CB7-440E-4BBD-B71E-9B1043B09B94}" type="parTrans" cxnId="{3DB984E5-A017-406D-AA19-A3896079FFDA}">
      <dgm:prSet/>
      <dgm:spPr/>
      <dgm:t>
        <a:bodyPr/>
        <a:lstStyle/>
        <a:p>
          <a:endParaRPr lang="ru-RU"/>
        </a:p>
      </dgm:t>
    </dgm:pt>
    <dgm:pt modelId="{0E1F2C2E-22EA-43B1-AAD5-9308E8127DF0}" type="sibTrans" cxnId="{3DB984E5-A017-406D-AA19-A3896079FFDA}">
      <dgm:prSet/>
      <dgm:spPr/>
      <dgm:t>
        <a:bodyPr/>
        <a:lstStyle/>
        <a:p>
          <a:endParaRPr lang="ru-RU"/>
        </a:p>
      </dgm:t>
    </dgm:pt>
    <dgm:pt modelId="{7A3F0C2E-F032-4B45-A9F5-A51813C8230B}" type="pres">
      <dgm:prSet presAssocID="{02D09D97-70E6-47D2-A470-579FA7E2FCBA}" presName="linear" presStyleCnt="0">
        <dgm:presLayoutVars>
          <dgm:dir/>
          <dgm:animLvl val="lvl"/>
          <dgm:resizeHandles val="exact"/>
        </dgm:presLayoutVars>
      </dgm:prSet>
      <dgm:spPr/>
    </dgm:pt>
    <dgm:pt modelId="{32AF0B3E-8487-4C1E-9FFC-A695275547D2}" type="pres">
      <dgm:prSet presAssocID="{19B4AC16-78FA-4384-A263-FC8444AD29C0}" presName="parentLin" presStyleCnt="0"/>
      <dgm:spPr/>
    </dgm:pt>
    <dgm:pt modelId="{2D117367-3BFC-4EE6-9C55-3C16462390ED}" type="pres">
      <dgm:prSet presAssocID="{19B4AC16-78FA-4384-A263-FC8444AD29C0}" presName="parentLeftMargin" presStyleLbl="node1" presStyleIdx="0" presStyleCnt="11"/>
      <dgm:spPr/>
    </dgm:pt>
    <dgm:pt modelId="{E1160CEE-C535-4D65-A2B9-46BE73C0BFA2}" type="pres">
      <dgm:prSet presAssocID="{19B4AC16-78FA-4384-A263-FC8444AD29C0}" presName="parentText" presStyleLbl="node1" presStyleIdx="0" presStyleCnt="11" custScaleX="127967">
        <dgm:presLayoutVars>
          <dgm:chMax val="0"/>
          <dgm:bulletEnabled val="1"/>
        </dgm:presLayoutVars>
      </dgm:prSet>
      <dgm:spPr/>
    </dgm:pt>
    <dgm:pt modelId="{4CD8D0EF-5415-4499-8384-216B74F3803D}" type="pres">
      <dgm:prSet presAssocID="{19B4AC16-78FA-4384-A263-FC8444AD29C0}" presName="negativeSpace" presStyleCnt="0"/>
      <dgm:spPr/>
    </dgm:pt>
    <dgm:pt modelId="{08C1E3C8-CAB3-4BE4-9F9C-7DAAA509806C}" type="pres">
      <dgm:prSet presAssocID="{19B4AC16-78FA-4384-A263-FC8444AD29C0}" presName="childText" presStyleLbl="conFgAcc1" presStyleIdx="0" presStyleCnt="11">
        <dgm:presLayoutVars>
          <dgm:bulletEnabled val="1"/>
        </dgm:presLayoutVars>
      </dgm:prSet>
      <dgm:spPr/>
    </dgm:pt>
    <dgm:pt modelId="{211EC05C-6C47-447F-893E-2822510B9202}" type="pres">
      <dgm:prSet presAssocID="{DA13E524-C89B-42BD-9B55-9D3A864FD75F}" presName="spaceBetweenRectangles" presStyleCnt="0"/>
      <dgm:spPr/>
    </dgm:pt>
    <dgm:pt modelId="{1CDB11E8-9F9F-4A52-A4AF-F67C05D133E7}" type="pres">
      <dgm:prSet presAssocID="{F2A746BB-8E83-49FC-BCD2-DC1E819AFD7E}" presName="parentLin" presStyleCnt="0"/>
      <dgm:spPr/>
    </dgm:pt>
    <dgm:pt modelId="{9627F2A8-FF57-427C-AF09-22E49F67800B}" type="pres">
      <dgm:prSet presAssocID="{F2A746BB-8E83-49FC-BCD2-DC1E819AFD7E}" presName="parentLeftMargin" presStyleLbl="node1" presStyleIdx="0" presStyleCnt="11"/>
      <dgm:spPr/>
    </dgm:pt>
    <dgm:pt modelId="{9397D28F-C1C5-4D9B-9E80-201623E2CC02}" type="pres">
      <dgm:prSet presAssocID="{F2A746BB-8E83-49FC-BCD2-DC1E819AFD7E}" presName="parentText" presStyleLbl="node1" presStyleIdx="1" presStyleCnt="11" custScaleX="127967">
        <dgm:presLayoutVars>
          <dgm:chMax val="0"/>
          <dgm:bulletEnabled val="1"/>
        </dgm:presLayoutVars>
      </dgm:prSet>
      <dgm:spPr/>
    </dgm:pt>
    <dgm:pt modelId="{AABE494D-9289-4196-BDDD-96DA104F817F}" type="pres">
      <dgm:prSet presAssocID="{F2A746BB-8E83-49FC-BCD2-DC1E819AFD7E}" presName="negativeSpace" presStyleCnt="0"/>
      <dgm:spPr/>
    </dgm:pt>
    <dgm:pt modelId="{A471C7FA-BEF9-4E38-883B-2A2BEA6F0140}" type="pres">
      <dgm:prSet presAssocID="{F2A746BB-8E83-49FC-BCD2-DC1E819AFD7E}" presName="childText" presStyleLbl="conFgAcc1" presStyleIdx="1" presStyleCnt="11">
        <dgm:presLayoutVars>
          <dgm:bulletEnabled val="1"/>
        </dgm:presLayoutVars>
      </dgm:prSet>
      <dgm:spPr/>
    </dgm:pt>
    <dgm:pt modelId="{FD31A650-4DB3-4F2F-B987-E1B0C0A8ACCA}" type="pres">
      <dgm:prSet presAssocID="{657BCD2A-9FE0-44AE-935C-757A8FDF3102}" presName="spaceBetweenRectangles" presStyleCnt="0"/>
      <dgm:spPr/>
    </dgm:pt>
    <dgm:pt modelId="{573360D0-18EE-4A0C-B6FD-6B80C72D5D64}" type="pres">
      <dgm:prSet presAssocID="{CFC454FB-CBBF-4608-B598-58D9A9C1E865}" presName="parentLin" presStyleCnt="0"/>
      <dgm:spPr/>
    </dgm:pt>
    <dgm:pt modelId="{D601FD76-EF8F-4D77-AFC4-36E596410473}" type="pres">
      <dgm:prSet presAssocID="{CFC454FB-CBBF-4608-B598-58D9A9C1E865}" presName="parentLeftMargin" presStyleLbl="node1" presStyleIdx="1" presStyleCnt="11"/>
      <dgm:spPr/>
    </dgm:pt>
    <dgm:pt modelId="{449073A8-16D5-4E3F-B4A3-934CF88DD0EA}" type="pres">
      <dgm:prSet presAssocID="{CFC454FB-CBBF-4608-B598-58D9A9C1E865}" presName="parentText" presStyleLbl="node1" presStyleIdx="2" presStyleCnt="11" custScaleX="127967">
        <dgm:presLayoutVars>
          <dgm:chMax val="0"/>
          <dgm:bulletEnabled val="1"/>
        </dgm:presLayoutVars>
      </dgm:prSet>
      <dgm:spPr/>
    </dgm:pt>
    <dgm:pt modelId="{7305EC1A-824F-4743-8021-DAE1CE5C0125}" type="pres">
      <dgm:prSet presAssocID="{CFC454FB-CBBF-4608-B598-58D9A9C1E865}" presName="negativeSpace" presStyleCnt="0"/>
      <dgm:spPr/>
    </dgm:pt>
    <dgm:pt modelId="{019D6E89-A669-4E35-956C-672D618E3E26}" type="pres">
      <dgm:prSet presAssocID="{CFC454FB-CBBF-4608-B598-58D9A9C1E865}" presName="childText" presStyleLbl="conFgAcc1" presStyleIdx="2" presStyleCnt="11">
        <dgm:presLayoutVars>
          <dgm:bulletEnabled val="1"/>
        </dgm:presLayoutVars>
      </dgm:prSet>
      <dgm:spPr/>
    </dgm:pt>
    <dgm:pt modelId="{B71AF6CD-98B3-4B61-96D1-8AA42A79027B}" type="pres">
      <dgm:prSet presAssocID="{DDB10B21-CF8A-4AB8-9B4E-5AF9D4AD8696}" presName="spaceBetweenRectangles" presStyleCnt="0"/>
      <dgm:spPr/>
    </dgm:pt>
    <dgm:pt modelId="{53CD3A21-BA25-4BFA-B21A-29A8B51CC10F}" type="pres">
      <dgm:prSet presAssocID="{7EC3E7D9-F5D5-4FD0-A297-02863D00F32D}" presName="parentLin" presStyleCnt="0"/>
      <dgm:spPr/>
    </dgm:pt>
    <dgm:pt modelId="{9E687083-713C-4545-A5A9-D18D74031B71}" type="pres">
      <dgm:prSet presAssocID="{7EC3E7D9-F5D5-4FD0-A297-02863D00F32D}" presName="parentLeftMargin" presStyleLbl="node1" presStyleIdx="2" presStyleCnt="11"/>
      <dgm:spPr/>
    </dgm:pt>
    <dgm:pt modelId="{E019C0B0-CF95-4759-8165-F41574986DEB}" type="pres">
      <dgm:prSet presAssocID="{7EC3E7D9-F5D5-4FD0-A297-02863D00F32D}" presName="parentText" presStyleLbl="node1" presStyleIdx="3" presStyleCnt="11" custScaleX="127967">
        <dgm:presLayoutVars>
          <dgm:chMax val="0"/>
          <dgm:bulletEnabled val="1"/>
        </dgm:presLayoutVars>
      </dgm:prSet>
      <dgm:spPr/>
    </dgm:pt>
    <dgm:pt modelId="{42257E00-14D7-46FA-B00A-87718C55FB4E}" type="pres">
      <dgm:prSet presAssocID="{7EC3E7D9-F5D5-4FD0-A297-02863D00F32D}" presName="negativeSpace" presStyleCnt="0"/>
      <dgm:spPr/>
    </dgm:pt>
    <dgm:pt modelId="{8F0C0B3C-FF50-4E3E-91E8-C7797E912AC1}" type="pres">
      <dgm:prSet presAssocID="{7EC3E7D9-F5D5-4FD0-A297-02863D00F32D}" presName="childText" presStyleLbl="conFgAcc1" presStyleIdx="3" presStyleCnt="11">
        <dgm:presLayoutVars>
          <dgm:bulletEnabled val="1"/>
        </dgm:presLayoutVars>
      </dgm:prSet>
      <dgm:spPr/>
    </dgm:pt>
    <dgm:pt modelId="{7B4B2ED1-1929-4769-A54B-C094A0AA0ABE}" type="pres">
      <dgm:prSet presAssocID="{A4DD3AAA-18F0-4E46-9746-747FC970A8F8}" presName="spaceBetweenRectangles" presStyleCnt="0"/>
      <dgm:spPr/>
    </dgm:pt>
    <dgm:pt modelId="{B7A4F6A4-593F-4407-9F6F-4B4578CED8FF}" type="pres">
      <dgm:prSet presAssocID="{1CA441AA-08B6-4690-9E5F-503281A9D9AA}" presName="parentLin" presStyleCnt="0"/>
      <dgm:spPr/>
    </dgm:pt>
    <dgm:pt modelId="{A90643ED-E63E-4554-A2B0-F7CB781754F0}" type="pres">
      <dgm:prSet presAssocID="{1CA441AA-08B6-4690-9E5F-503281A9D9AA}" presName="parentLeftMargin" presStyleLbl="node1" presStyleIdx="3" presStyleCnt="11"/>
      <dgm:spPr/>
    </dgm:pt>
    <dgm:pt modelId="{60C56A05-7E42-4464-850E-EEC2A1AB1E66}" type="pres">
      <dgm:prSet presAssocID="{1CA441AA-08B6-4690-9E5F-503281A9D9AA}" presName="parentText" presStyleLbl="node1" presStyleIdx="4" presStyleCnt="11" custScaleX="127967">
        <dgm:presLayoutVars>
          <dgm:chMax val="0"/>
          <dgm:bulletEnabled val="1"/>
        </dgm:presLayoutVars>
      </dgm:prSet>
      <dgm:spPr/>
    </dgm:pt>
    <dgm:pt modelId="{2385545F-5747-48F9-A3A7-47F1FEAA5CFB}" type="pres">
      <dgm:prSet presAssocID="{1CA441AA-08B6-4690-9E5F-503281A9D9AA}" presName="negativeSpace" presStyleCnt="0"/>
      <dgm:spPr/>
    </dgm:pt>
    <dgm:pt modelId="{CCBBC6B9-25FF-4062-8443-1FFBF34148C2}" type="pres">
      <dgm:prSet presAssocID="{1CA441AA-08B6-4690-9E5F-503281A9D9AA}" presName="childText" presStyleLbl="conFgAcc1" presStyleIdx="4" presStyleCnt="11">
        <dgm:presLayoutVars>
          <dgm:bulletEnabled val="1"/>
        </dgm:presLayoutVars>
      </dgm:prSet>
      <dgm:spPr/>
    </dgm:pt>
    <dgm:pt modelId="{BE30E398-5392-43BB-AF68-CDB0E40BC659}" type="pres">
      <dgm:prSet presAssocID="{08D1E21E-54DC-4FB2-9CA8-5AB0FE5BE865}" presName="spaceBetweenRectangles" presStyleCnt="0"/>
      <dgm:spPr/>
    </dgm:pt>
    <dgm:pt modelId="{860F0082-E8CD-4829-BAAA-4A4A640C091A}" type="pres">
      <dgm:prSet presAssocID="{36A155D6-CF94-4929-8DE9-1401C7DDFC33}" presName="parentLin" presStyleCnt="0"/>
      <dgm:spPr/>
    </dgm:pt>
    <dgm:pt modelId="{148C890B-D51C-4494-8727-5CC3D9BAF9D3}" type="pres">
      <dgm:prSet presAssocID="{36A155D6-CF94-4929-8DE9-1401C7DDFC33}" presName="parentLeftMargin" presStyleLbl="node1" presStyleIdx="4" presStyleCnt="11"/>
      <dgm:spPr/>
    </dgm:pt>
    <dgm:pt modelId="{AE155DF1-441B-4DFE-A878-911DB3DF0065}" type="pres">
      <dgm:prSet presAssocID="{36A155D6-CF94-4929-8DE9-1401C7DDFC33}" presName="parentText" presStyleLbl="node1" presStyleIdx="5" presStyleCnt="11" custScaleX="127967">
        <dgm:presLayoutVars>
          <dgm:chMax val="0"/>
          <dgm:bulletEnabled val="1"/>
        </dgm:presLayoutVars>
      </dgm:prSet>
      <dgm:spPr/>
    </dgm:pt>
    <dgm:pt modelId="{FC968388-F5F4-4804-A314-9A7427931666}" type="pres">
      <dgm:prSet presAssocID="{36A155D6-CF94-4929-8DE9-1401C7DDFC33}" presName="negativeSpace" presStyleCnt="0"/>
      <dgm:spPr/>
    </dgm:pt>
    <dgm:pt modelId="{E3B2574B-4695-418C-AAB1-813941606C70}" type="pres">
      <dgm:prSet presAssocID="{36A155D6-CF94-4929-8DE9-1401C7DDFC33}" presName="childText" presStyleLbl="conFgAcc1" presStyleIdx="5" presStyleCnt="11">
        <dgm:presLayoutVars>
          <dgm:bulletEnabled val="1"/>
        </dgm:presLayoutVars>
      </dgm:prSet>
      <dgm:spPr/>
    </dgm:pt>
    <dgm:pt modelId="{C2A102F2-0953-4E91-962C-531932BAF25E}" type="pres">
      <dgm:prSet presAssocID="{EEA9DE01-D9C2-45DB-AA85-A3FD6BA9B080}" presName="spaceBetweenRectangles" presStyleCnt="0"/>
      <dgm:spPr/>
    </dgm:pt>
    <dgm:pt modelId="{80122595-1AF8-492D-93A0-ECCD33285A7B}" type="pres">
      <dgm:prSet presAssocID="{DA83947A-89E3-4050-A32D-8091DC6DCCFD}" presName="parentLin" presStyleCnt="0"/>
      <dgm:spPr/>
    </dgm:pt>
    <dgm:pt modelId="{D4ACE2E9-5CF1-4333-B339-4B162C514CC0}" type="pres">
      <dgm:prSet presAssocID="{DA83947A-89E3-4050-A32D-8091DC6DCCFD}" presName="parentLeftMargin" presStyleLbl="node1" presStyleIdx="5" presStyleCnt="11"/>
      <dgm:spPr/>
    </dgm:pt>
    <dgm:pt modelId="{0D6E6428-C3DE-4116-8FBC-3332B6F948DA}" type="pres">
      <dgm:prSet presAssocID="{DA83947A-89E3-4050-A32D-8091DC6DCCFD}" presName="parentText" presStyleLbl="node1" presStyleIdx="6" presStyleCnt="11" custScaleX="127967">
        <dgm:presLayoutVars>
          <dgm:chMax val="0"/>
          <dgm:bulletEnabled val="1"/>
        </dgm:presLayoutVars>
      </dgm:prSet>
      <dgm:spPr/>
    </dgm:pt>
    <dgm:pt modelId="{C75D1874-BE38-4D86-A94D-26BB3F502B6E}" type="pres">
      <dgm:prSet presAssocID="{DA83947A-89E3-4050-A32D-8091DC6DCCFD}" presName="negativeSpace" presStyleCnt="0"/>
      <dgm:spPr/>
    </dgm:pt>
    <dgm:pt modelId="{74086C4C-942F-4904-8903-2036A079FBF0}" type="pres">
      <dgm:prSet presAssocID="{DA83947A-89E3-4050-A32D-8091DC6DCCFD}" presName="childText" presStyleLbl="conFgAcc1" presStyleIdx="6" presStyleCnt="11">
        <dgm:presLayoutVars>
          <dgm:bulletEnabled val="1"/>
        </dgm:presLayoutVars>
      </dgm:prSet>
      <dgm:spPr/>
    </dgm:pt>
    <dgm:pt modelId="{D081309A-D668-4B3C-A254-6D2F668960F8}" type="pres">
      <dgm:prSet presAssocID="{0330B21F-2FA5-4A87-8E23-292359AA7B97}" presName="spaceBetweenRectangles" presStyleCnt="0"/>
      <dgm:spPr/>
    </dgm:pt>
    <dgm:pt modelId="{79314094-1C0D-471B-B27E-0DF18E48DEB9}" type="pres">
      <dgm:prSet presAssocID="{67CC6E13-3F24-4814-902C-8F1F5A23DDEE}" presName="parentLin" presStyleCnt="0"/>
      <dgm:spPr/>
    </dgm:pt>
    <dgm:pt modelId="{EB07F206-F869-40B7-9652-0079D5F033A4}" type="pres">
      <dgm:prSet presAssocID="{67CC6E13-3F24-4814-902C-8F1F5A23DDEE}" presName="parentLeftMargin" presStyleLbl="node1" presStyleIdx="6" presStyleCnt="11"/>
      <dgm:spPr/>
    </dgm:pt>
    <dgm:pt modelId="{B9D0A8FD-2968-4BB7-8C07-996D86F041F8}" type="pres">
      <dgm:prSet presAssocID="{67CC6E13-3F24-4814-902C-8F1F5A23DDEE}" presName="parentText" presStyleLbl="node1" presStyleIdx="7" presStyleCnt="11" custScaleX="127967">
        <dgm:presLayoutVars>
          <dgm:chMax val="0"/>
          <dgm:bulletEnabled val="1"/>
        </dgm:presLayoutVars>
      </dgm:prSet>
      <dgm:spPr/>
    </dgm:pt>
    <dgm:pt modelId="{0FD78B9E-CC97-4AA0-B9C0-DCBA0D339A8C}" type="pres">
      <dgm:prSet presAssocID="{67CC6E13-3F24-4814-902C-8F1F5A23DDEE}" presName="negativeSpace" presStyleCnt="0"/>
      <dgm:spPr/>
    </dgm:pt>
    <dgm:pt modelId="{4312895F-D53F-49AA-8E13-47597AE5F98A}" type="pres">
      <dgm:prSet presAssocID="{67CC6E13-3F24-4814-902C-8F1F5A23DDEE}" presName="childText" presStyleLbl="conFgAcc1" presStyleIdx="7" presStyleCnt="11">
        <dgm:presLayoutVars>
          <dgm:bulletEnabled val="1"/>
        </dgm:presLayoutVars>
      </dgm:prSet>
      <dgm:spPr/>
    </dgm:pt>
    <dgm:pt modelId="{63A594EE-6E48-4FBF-B584-A692F6F507A6}" type="pres">
      <dgm:prSet presAssocID="{BB6DCEF7-24AC-49EB-890D-C4DDB11A45FE}" presName="spaceBetweenRectangles" presStyleCnt="0"/>
      <dgm:spPr/>
    </dgm:pt>
    <dgm:pt modelId="{9A5216EF-62FF-4789-A389-2D4938947426}" type="pres">
      <dgm:prSet presAssocID="{47379092-0CF6-40C9-B0EE-6E5E30657DF7}" presName="parentLin" presStyleCnt="0"/>
      <dgm:spPr/>
    </dgm:pt>
    <dgm:pt modelId="{A5509569-73A4-49FF-852E-C6FA13FD8480}" type="pres">
      <dgm:prSet presAssocID="{47379092-0CF6-40C9-B0EE-6E5E30657DF7}" presName="parentLeftMargin" presStyleLbl="node1" presStyleIdx="7" presStyleCnt="11"/>
      <dgm:spPr/>
    </dgm:pt>
    <dgm:pt modelId="{CB0DBBD2-47AF-42A4-8892-678AFA880755}" type="pres">
      <dgm:prSet presAssocID="{47379092-0CF6-40C9-B0EE-6E5E30657DF7}" presName="parentText" presStyleLbl="node1" presStyleIdx="8" presStyleCnt="11" custScaleX="127967">
        <dgm:presLayoutVars>
          <dgm:chMax val="0"/>
          <dgm:bulletEnabled val="1"/>
        </dgm:presLayoutVars>
      </dgm:prSet>
      <dgm:spPr/>
    </dgm:pt>
    <dgm:pt modelId="{F9BD12B7-4736-4533-9C22-82BF713E7E99}" type="pres">
      <dgm:prSet presAssocID="{47379092-0CF6-40C9-B0EE-6E5E30657DF7}" presName="negativeSpace" presStyleCnt="0"/>
      <dgm:spPr/>
    </dgm:pt>
    <dgm:pt modelId="{9B4DA3E9-9BFE-4A19-90E6-7E18D1B6DE03}" type="pres">
      <dgm:prSet presAssocID="{47379092-0CF6-40C9-B0EE-6E5E30657DF7}" presName="childText" presStyleLbl="conFgAcc1" presStyleIdx="8" presStyleCnt="11">
        <dgm:presLayoutVars>
          <dgm:bulletEnabled val="1"/>
        </dgm:presLayoutVars>
      </dgm:prSet>
      <dgm:spPr/>
    </dgm:pt>
    <dgm:pt modelId="{470EC484-697A-4435-9779-833A48BC70B5}" type="pres">
      <dgm:prSet presAssocID="{D0EB5BEB-93E1-42B5-84D6-0E274473A60B}" presName="spaceBetweenRectangles" presStyleCnt="0"/>
      <dgm:spPr/>
    </dgm:pt>
    <dgm:pt modelId="{038AF772-1555-4535-A0F9-8EAE5FE61E4C}" type="pres">
      <dgm:prSet presAssocID="{61EB364C-807F-4DE4-BA4C-9CE954660C2F}" presName="parentLin" presStyleCnt="0"/>
      <dgm:spPr/>
    </dgm:pt>
    <dgm:pt modelId="{6978C304-4E8A-4967-A6FB-F01B6336F2F6}" type="pres">
      <dgm:prSet presAssocID="{61EB364C-807F-4DE4-BA4C-9CE954660C2F}" presName="parentLeftMargin" presStyleLbl="node1" presStyleIdx="8" presStyleCnt="11"/>
      <dgm:spPr/>
    </dgm:pt>
    <dgm:pt modelId="{2C3C750C-9D42-4BA3-94D4-33D303260AD1}" type="pres">
      <dgm:prSet presAssocID="{61EB364C-807F-4DE4-BA4C-9CE954660C2F}" presName="parentText" presStyleLbl="node1" presStyleIdx="9" presStyleCnt="11" custScaleX="127967">
        <dgm:presLayoutVars>
          <dgm:chMax val="0"/>
          <dgm:bulletEnabled val="1"/>
        </dgm:presLayoutVars>
      </dgm:prSet>
      <dgm:spPr/>
    </dgm:pt>
    <dgm:pt modelId="{A1FEC5E4-35E2-4204-A4AC-8FEA2DF81CC9}" type="pres">
      <dgm:prSet presAssocID="{61EB364C-807F-4DE4-BA4C-9CE954660C2F}" presName="negativeSpace" presStyleCnt="0"/>
      <dgm:spPr/>
    </dgm:pt>
    <dgm:pt modelId="{82C5494E-9742-4CD4-8BC9-78A7FF09E277}" type="pres">
      <dgm:prSet presAssocID="{61EB364C-807F-4DE4-BA4C-9CE954660C2F}" presName="childText" presStyleLbl="conFgAcc1" presStyleIdx="9" presStyleCnt="11">
        <dgm:presLayoutVars>
          <dgm:bulletEnabled val="1"/>
        </dgm:presLayoutVars>
      </dgm:prSet>
      <dgm:spPr/>
    </dgm:pt>
    <dgm:pt modelId="{02D753D3-432E-4939-B15E-08E4024A83EC}" type="pres">
      <dgm:prSet presAssocID="{A0DF5B40-5D23-4A6B-921C-7F298A45C4C4}" presName="spaceBetweenRectangles" presStyleCnt="0"/>
      <dgm:spPr/>
    </dgm:pt>
    <dgm:pt modelId="{59FC0F09-D7D7-4FDE-8ED2-67471700235B}" type="pres">
      <dgm:prSet presAssocID="{9A6235BE-19B2-4FC0-87B2-8A7AC241FF3F}" presName="parentLin" presStyleCnt="0"/>
      <dgm:spPr/>
    </dgm:pt>
    <dgm:pt modelId="{DE4886CD-9E8A-4417-95D1-EFD8971C5D6E}" type="pres">
      <dgm:prSet presAssocID="{9A6235BE-19B2-4FC0-87B2-8A7AC241FF3F}" presName="parentLeftMargin" presStyleLbl="node1" presStyleIdx="9" presStyleCnt="11"/>
      <dgm:spPr/>
    </dgm:pt>
    <dgm:pt modelId="{9031473C-696C-4CDE-9CDB-B82727EE7CDF}" type="pres">
      <dgm:prSet presAssocID="{9A6235BE-19B2-4FC0-87B2-8A7AC241FF3F}" presName="parentText" presStyleLbl="node1" presStyleIdx="10" presStyleCnt="11" custScaleX="127967">
        <dgm:presLayoutVars>
          <dgm:chMax val="0"/>
          <dgm:bulletEnabled val="1"/>
        </dgm:presLayoutVars>
      </dgm:prSet>
      <dgm:spPr/>
    </dgm:pt>
    <dgm:pt modelId="{A31031F4-1BD6-4823-B7CA-FA576C9DB96B}" type="pres">
      <dgm:prSet presAssocID="{9A6235BE-19B2-4FC0-87B2-8A7AC241FF3F}" presName="negativeSpace" presStyleCnt="0"/>
      <dgm:spPr/>
    </dgm:pt>
    <dgm:pt modelId="{05887A4A-E754-4148-A3CF-8884600870B7}" type="pres">
      <dgm:prSet presAssocID="{9A6235BE-19B2-4FC0-87B2-8A7AC241FF3F}" presName="childText" presStyleLbl="conFgAcc1" presStyleIdx="10" presStyleCnt="11">
        <dgm:presLayoutVars>
          <dgm:bulletEnabled val="1"/>
        </dgm:presLayoutVars>
      </dgm:prSet>
      <dgm:spPr/>
    </dgm:pt>
  </dgm:ptLst>
  <dgm:cxnLst>
    <dgm:cxn modelId="{03DF3B08-7B37-4804-8316-A057CC21563D}" type="presOf" srcId="{F2A746BB-8E83-49FC-BCD2-DC1E819AFD7E}" destId="{9627F2A8-FF57-427C-AF09-22E49F67800B}" srcOrd="0" destOrd="0" presId="urn:microsoft.com/office/officeart/2005/8/layout/list1"/>
    <dgm:cxn modelId="{6C48EC0C-DC42-4689-A6A1-F5DDB21D5C3D}" srcId="{02D09D97-70E6-47D2-A470-579FA7E2FCBA}" destId="{61EB364C-807F-4DE4-BA4C-9CE954660C2F}" srcOrd="9" destOrd="0" parTransId="{247E504F-CD84-4513-93D4-E5DE0D67C005}" sibTransId="{A0DF5B40-5D23-4A6B-921C-7F298A45C4C4}"/>
    <dgm:cxn modelId="{B4034E0D-9A07-41B3-B50B-BDC53DB9DF57}" type="presOf" srcId="{61EB364C-807F-4DE4-BA4C-9CE954660C2F}" destId="{2C3C750C-9D42-4BA3-94D4-33D303260AD1}" srcOrd="1" destOrd="0" presId="urn:microsoft.com/office/officeart/2005/8/layout/list1"/>
    <dgm:cxn modelId="{1180510E-2A8A-4C8A-B95D-E7DF26075D41}" type="presOf" srcId="{9A6235BE-19B2-4FC0-87B2-8A7AC241FF3F}" destId="{9031473C-696C-4CDE-9CDB-B82727EE7CDF}" srcOrd="1" destOrd="0" presId="urn:microsoft.com/office/officeart/2005/8/layout/list1"/>
    <dgm:cxn modelId="{168A2812-F08D-445F-B909-7FF30C5D415A}" srcId="{02D09D97-70E6-47D2-A470-579FA7E2FCBA}" destId="{7EC3E7D9-F5D5-4FD0-A297-02863D00F32D}" srcOrd="3" destOrd="0" parTransId="{CF530EB5-6B3F-4C3D-A32C-F8F988E1C06F}" sibTransId="{A4DD3AAA-18F0-4E46-9746-747FC970A8F8}"/>
    <dgm:cxn modelId="{CAD46021-274F-4070-B652-015C7EE0772C}" type="presOf" srcId="{F2A746BB-8E83-49FC-BCD2-DC1E819AFD7E}" destId="{9397D28F-C1C5-4D9B-9E80-201623E2CC02}" srcOrd="1" destOrd="0" presId="urn:microsoft.com/office/officeart/2005/8/layout/list1"/>
    <dgm:cxn modelId="{95553126-A777-49C1-AC48-1B7920700408}" type="presOf" srcId="{DA83947A-89E3-4050-A32D-8091DC6DCCFD}" destId="{D4ACE2E9-5CF1-4333-B339-4B162C514CC0}" srcOrd="0" destOrd="0" presId="urn:microsoft.com/office/officeart/2005/8/layout/list1"/>
    <dgm:cxn modelId="{EB485C30-76B1-49A3-AAF3-2E0A3C4D51DC}" type="presOf" srcId="{1CA441AA-08B6-4690-9E5F-503281A9D9AA}" destId="{A90643ED-E63E-4554-A2B0-F7CB781754F0}" srcOrd="0" destOrd="0" presId="urn:microsoft.com/office/officeart/2005/8/layout/list1"/>
    <dgm:cxn modelId="{03145B39-D42B-483B-AD6C-7F4EF746146E}" type="presOf" srcId="{47379092-0CF6-40C9-B0EE-6E5E30657DF7}" destId="{A5509569-73A4-49FF-852E-C6FA13FD8480}" srcOrd="0" destOrd="0" presId="urn:microsoft.com/office/officeart/2005/8/layout/list1"/>
    <dgm:cxn modelId="{978AD751-6092-4A19-93A7-EB8C684DA9BC}" type="presOf" srcId="{67CC6E13-3F24-4814-902C-8F1F5A23DDEE}" destId="{EB07F206-F869-40B7-9652-0079D5F033A4}" srcOrd="0" destOrd="0" presId="urn:microsoft.com/office/officeart/2005/8/layout/list1"/>
    <dgm:cxn modelId="{19678D5A-74E8-44D5-9B16-F0F6AEBFFC8E}" srcId="{02D09D97-70E6-47D2-A470-579FA7E2FCBA}" destId="{47379092-0CF6-40C9-B0EE-6E5E30657DF7}" srcOrd="8" destOrd="0" parTransId="{228222DD-24CD-44F6-B389-BDA1294DA438}" sibTransId="{D0EB5BEB-93E1-42B5-84D6-0E274473A60B}"/>
    <dgm:cxn modelId="{A79C746B-D09D-4E8F-8F7D-DBA6AF38658E}" type="presOf" srcId="{61EB364C-807F-4DE4-BA4C-9CE954660C2F}" destId="{6978C304-4E8A-4967-A6FB-F01B6336F2F6}" srcOrd="0" destOrd="0" presId="urn:microsoft.com/office/officeart/2005/8/layout/list1"/>
    <dgm:cxn modelId="{401CD073-6A99-4BEE-8614-83DFCF31F27A}" type="presOf" srcId="{36A155D6-CF94-4929-8DE9-1401C7DDFC33}" destId="{148C890B-D51C-4494-8727-5CC3D9BAF9D3}" srcOrd="0" destOrd="0" presId="urn:microsoft.com/office/officeart/2005/8/layout/list1"/>
    <dgm:cxn modelId="{08851E74-3231-494C-9DB6-12BD19AE73C9}" srcId="{02D09D97-70E6-47D2-A470-579FA7E2FCBA}" destId="{67CC6E13-3F24-4814-902C-8F1F5A23DDEE}" srcOrd="7" destOrd="0" parTransId="{7274D241-6F5A-4CD0-9811-BB29BC812968}" sibTransId="{BB6DCEF7-24AC-49EB-890D-C4DDB11A45FE}"/>
    <dgm:cxn modelId="{75B52677-AA09-45BE-8533-31B1D97B4E4A}" type="presOf" srcId="{02D09D97-70E6-47D2-A470-579FA7E2FCBA}" destId="{7A3F0C2E-F032-4B45-A9F5-A51813C8230B}" srcOrd="0" destOrd="0" presId="urn:microsoft.com/office/officeart/2005/8/layout/list1"/>
    <dgm:cxn modelId="{A74FEE7B-F943-4A0B-9337-2407E564683E}" type="presOf" srcId="{1CA441AA-08B6-4690-9E5F-503281A9D9AA}" destId="{60C56A05-7E42-4464-850E-EEC2A1AB1E66}" srcOrd="1" destOrd="0" presId="urn:microsoft.com/office/officeart/2005/8/layout/list1"/>
    <dgm:cxn modelId="{D036B880-3911-466D-8CD1-DA040BF4F56E}" type="presOf" srcId="{9A6235BE-19B2-4FC0-87B2-8A7AC241FF3F}" destId="{DE4886CD-9E8A-4417-95D1-EFD8971C5D6E}" srcOrd="0" destOrd="0" presId="urn:microsoft.com/office/officeart/2005/8/layout/list1"/>
    <dgm:cxn modelId="{9C4B278E-B627-4ED9-A36F-647D097DDC85}" type="presOf" srcId="{47379092-0CF6-40C9-B0EE-6E5E30657DF7}" destId="{CB0DBBD2-47AF-42A4-8892-678AFA880755}" srcOrd="1" destOrd="0" presId="urn:microsoft.com/office/officeart/2005/8/layout/list1"/>
    <dgm:cxn modelId="{0A15C493-9FBE-42B0-B18B-4BEE35D67B94}" type="presOf" srcId="{DA83947A-89E3-4050-A32D-8091DC6DCCFD}" destId="{0D6E6428-C3DE-4116-8FBC-3332B6F948DA}" srcOrd="1" destOrd="0" presId="urn:microsoft.com/office/officeart/2005/8/layout/list1"/>
    <dgm:cxn modelId="{B23BE795-7A51-431D-B158-DE01F4DC9608}" srcId="{02D09D97-70E6-47D2-A470-579FA7E2FCBA}" destId="{36A155D6-CF94-4929-8DE9-1401C7DDFC33}" srcOrd="5" destOrd="0" parTransId="{F8756DC6-BD8C-4F7D-9E20-2F3B64C3BE98}" sibTransId="{EEA9DE01-D9C2-45DB-AA85-A3FD6BA9B080}"/>
    <dgm:cxn modelId="{6B2FC5A8-C667-48A2-BB4C-67763D161BAD}" type="presOf" srcId="{CFC454FB-CBBF-4608-B598-58D9A9C1E865}" destId="{449073A8-16D5-4E3F-B4A3-934CF88DD0EA}" srcOrd="1" destOrd="0" presId="urn:microsoft.com/office/officeart/2005/8/layout/list1"/>
    <dgm:cxn modelId="{D84812BA-5449-4FAF-B3EB-2D7ADF776943}" type="presOf" srcId="{19B4AC16-78FA-4384-A263-FC8444AD29C0}" destId="{E1160CEE-C535-4D65-A2B9-46BE73C0BFA2}" srcOrd="1" destOrd="0" presId="urn:microsoft.com/office/officeart/2005/8/layout/list1"/>
    <dgm:cxn modelId="{2BB429CC-788B-4840-8A3A-9483A7036AFA}" type="presOf" srcId="{36A155D6-CF94-4929-8DE9-1401C7DDFC33}" destId="{AE155DF1-441B-4DFE-A878-911DB3DF0065}" srcOrd="1" destOrd="0" presId="urn:microsoft.com/office/officeart/2005/8/layout/list1"/>
    <dgm:cxn modelId="{547D8DD7-3554-4D4C-BCA7-A8C9261EAE5D}" type="presOf" srcId="{7EC3E7D9-F5D5-4FD0-A297-02863D00F32D}" destId="{9E687083-713C-4545-A5A9-D18D74031B71}" srcOrd="0" destOrd="0" presId="urn:microsoft.com/office/officeart/2005/8/layout/list1"/>
    <dgm:cxn modelId="{AF253AD9-CC87-40A6-852A-164CAABB8659}" srcId="{02D09D97-70E6-47D2-A470-579FA7E2FCBA}" destId="{1CA441AA-08B6-4690-9E5F-503281A9D9AA}" srcOrd="4" destOrd="0" parTransId="{FC4B2AC8-429D-42D5-A2D6-22FAF1A06816}" sibTransId="{08D1E21E-54DC-4FB2-9CA8-5AB0FE5BE865}"/>
    <dgm:cxn modelId="{B030CCD9-8A50-493E-A655-6918D7A622C7}" srcId="{02D09D97-70E6-47D2-A470-579FA7E2FCBA}" destId="{DA83947A-89E3-4050-A32D-8091DC6DCCFD}" srcOrd="6" destOrd="0" parTransId="{67AD7071-CAFD-46E3-BA86-0A518B795C47}" sibTransId="{0330B21F-2FA5-4A87-8E23-292359AA7B97}"/>
    <dgm:cxn modelId="{FE8C13E0-144A-4E22-ABA2-B47C10FA4803}" type="presOf" srcId="{CFC454FB-CBBF-4608-B598-58D9A9C1E865}" destId="{D601FD76-EF8F-4D77-AFC4-36E596410473}" srcOrd="0" destOrd="0" presId="urn:microsoft.com/office/officeart/2005/8/layout/list1"/>
    <dgm:cxn modelId="{237F1DE0-348C-40BB-8A73-65BF99DF5304}" srcId="{02D09D97-70E6-47D2-A470-579FA7E2FCBA}" destId="{F2A746BB-8E83-49FC-BCD2-DC1E819AFD7E}" srcOrd="1" destOrd="0" parTransId="{5C7986BA-071D-4A51-A5E6-B1A85E2CBFB8}" sibTransId="{657BCD2A-9FE0-44AE-935C-757A8FDF3102}"/>
    <dgm:cxn modelId="{B4473BE5-C3FD-4918-BA55-CF442F1831E1}" type="presOf" srcId="{7EC3E7D9-F5D5-4FD0-A297-02863D00F32D}" destId="{E019C0B0-CF95-4759-8165-F41574986DEB}" srcOrd="1" destOrd="0" presId="urn:microsoft.com/office/officeart/2005/8/layout/list1"/>
    <dgm:cxn modelId="{3DB984E5-A017-406D-AA19-A3896079FFDA}" srcId="{02D09D97-70E6-47D2-A470-579FA7E2FCBA}" destId="{9A6235BE-19B2-4FC0-87B2-8A7AC241FF3F}" srcOrd="10" destOrd="0" parTransId="{47835CB7-440E-4BBD-B71E-9B1043B09B94}" sibTransId="{0E1F2C2E-22EA-43B1-AAD5-9308E8127DF0}"/>
    <dgm:cxn modelId="{8112A4EA-756E-412F-98F2-FC2BDFC3CF1A}" type="presOf" srcId="{67CC6E13-3F24-4814-902C-8F1F5A23DDEE}" destId="{B9D0A8FD-2968-4BB7-8C07-996D86F041F8}" srcOrd="1" destOrd="0" presId="urn:microsoft.com/office/officeart/2005/8/layout/list1"/>
    <dgm:cxn modelId="{0981B0EB-FBB5-4AF0-898C-91CB0F29F553}" srcId="{02D09D97-70E6-47D2-A470-579FA7E2FCBA}" destId="{CFC454FB-CBBF-4608-B598-58D9A9C1E865}" srcOrd="2" destOrd="0" parTransId="{C18A5D88-C33A-4B04-8B0E-8228E8A9C3C8}" sibTransId="{DDB10B21-CF8A-4AB8-9B4E-5AF9D4AD8696}"/>
    <dgm:cxn modelId="{E8FCE4F3-9470-47DA-84D3-9E31C6F3C278}" type="presOf" srcId="{19B4AC16-78FA-4384-A263-FC8444AD29C0}" destId="{2D117367-3BFC-4EE6-9C55-3C16462390ED}" srcOrd="0" destOrd="0" presId="urn:microsoft.com/office/officeart/2005/8/layout/list1"/>
    <dgm:cxn modelId="{2776FDF6-1216-422D-A05A-B4D30436F099}" srcId="{02D09D97-70E6-47D2-A470-579FA7E2FCBA}" destId="{19B4AC16-78FA-4384-A263-FC8444AD29C0}" srcOrd="0" destOrd="0" parTransId="{4FFEF7EF-AE47-48FA-863A-E57EC1B6113C}" sibTransId="{DA13E524-C89B-42BD-9B55-9D3A864FD75F}"/>
    <dgm:cxn modelId="{79AD5DC1-6FE4-463A-863C-E68F50EF91D4}" type="presParOf" srcId="{7A3F0C2E-F032-4B45-A9F5-A51813C8230B}" destId="{32AF0B3E-8487-4C1E-9FFC-A695275547D2}" srcOrd="0" destOrd="0" presId="urn:microsoft.com/office/officeart/2005/8/layout/list1"/>
    <dgm:cxn modelId="{483E2C87-8C78-4234-A4E5-0B0DBCEA3CB6}" type="presParOf" srcId="{32AF0B3E-8487-4C1E-9FFC-A695275547D2}" destId="{2D117367-3BFC-4EE6-9C55-3C16462390ED}" srcOrd="0" destOrd="0" presId="urn:microsoft.com/office/officeart/2005/8/layout/list1"/>
    <dgm:cxn modelId="{F2A43469-EDE3-4D59-A76A-599E5CA6152E}" type="presParOf" srcId="{32AF0B3E-8487-4C1E-9FFC-A695275547D2}" destId="{E1160CEE-C535-4D65-A2B9-46BE73C0BFA2}" srcOrd="1" destOrd="0" presId="urn:microsoft.com/office/officeart/2005/8/layout/list1"/>
    <dgm:cxn modelId="{562017FA-2A64-472D-AA5A-4F7FD33D0479}" type="presParOf" srcId="{7A3F0C2E-F032-4B45-A9F5-A51813C8230B}" destId="{4CD8D0EF-5415-4499-8384-216B74F3803D}" srcOrd="1" destOrd="0" presId="urn:microsoft.com/office/officeart/2005/8/layout/list1"/>
    <dgm:cxn modelId="{3E3D457E-0687-4130-BC16-A8B62C7D18CE}" type="presParOf" srcId="{7A3F0C2E-F032-4B45-A9F5-A51813C8230B}" destId="{08C1E3C8-CAB3-4BE4-9F9C-7DAAA509806C}" srcOrd="2" destOrd="0" presId="urn:microsoft.com/office/officeart/2005/8/layout/list1"/>
    <dgm:cxn modelId="{22911337-DE2D-4091-BB4F-909750429F7A}" type="presParOf" srcId="{7A3F0C2E-F032-4B45-A9F5-A51813C8230B}" destId="{211EC05C-6C47-447F-893E-2822510B9202}" srcOrd="3" destOrd="0" presId="urn:microsoft.com/office/officeart/2005/8/layout/list1"/>
    <dgm:cxn modelId="{55B99047-D306-4A7C-BC69-8AFE70314425}" type="presParOf" srcId="{7A3F0C2E-F032-4B45-A9F5-A51813C8230B}" destId="{1CDB11E8-9F9F-4A52-A4AF-F67C05D133E7}" srcOrd="4" destOrd="0" presId="urn:microsoft.com/office/officeart/2005/8/layout/list1"/>
    <dgm:cxn modelId="{3FE3B5FB-A1F0-4B20-9F71-3669EC3B1E5F}" type="presParOf" srcId="{1CDB11E8-9F9F-4A52-A4AF-F67C05D133E7}" destId="{9627F2A8-FF57-427C-AF09-22E49F67800B}" srcOrd="0" destOrd="0" presId="urn:microsoft.com/office/officeart/2005/8/layout/list1"/>
    <dgm:cxn modelId="{375CDC27-4511-42B0-B118-07C368E50AD7}" type="presParOf" srcId="{1CDB11E8-9F9F-4A52-A4AF-F67C05D133E7}" destId="{9397D28F-C1C5-4D9B-9E80-201623E2CC02}" srcOrd="1" destOrd="0" presId="urn:microsoft.com/office/officeart/2005/8/layout/list1"/>
    <dgm:cxn modelId="{8C9BBC53-528D-4A24-BE07-6213D5DB6A9D}" type="presParOf" srcId="{7A3F0C2E-F032-4B45-A9F5-A51813C8230B}" destId="{AABE494D-9289-4196-BDDD-96DA104F817F}" srcOrd="5" destOrd="0" presId="urn:microsoft.com/office/officeart/2005/8/layout/list1"/>
    <dgm:cxn modelId="{15EF835F-8674-49B7-AE1B-C1EC507B93EE}" type="presParOf" srcId="{7A3F0C2E-F032-4B45-A9F5-A51813C8230B}" destId="{A471C7FA-BEF9-4E38-883B-2A2BEA6F0140}" srcOrd="6" destOrd="0" presId="urn:microsoft.com/office/officeart/2005/8/layout/list1"/>
    <dgm:cxn modelId="{C29A1B91-74BB-49E1-809A-27F5857019C8}" type="presParOf" srcId="{7A3F0C2E-F032-4B45-A9F5-A51813C8230B}" destId="{FD31A650-4DB3-4F2F-B987-E1B0C0A8ACCA}" srcOrd="7" destOrd="0" presId="urn:microsoft.com/office/officeart/2005/8/layout/list1"/>
    <dgm:cxn modelId="{5D13C1BD-049A-4A1C-80CA-757845A505C1}" type="presParOf" srcId="{7A3F0C2E-F032-4B45-A9F5-A51813C8230B}" destId="{573360D0-18EE-4A0C-B6FD-6B80C72D5D64}" srcOrd="8" destOrd="0" presId="urn:microsoft.com/office/officeart/2005/8/layout/list1"/>
    <dgm:cxn modelId="{D45449ED-F27B-403C-BDE3-7FBC6328B6DD}" type="presParOf" srcId="{573360D0-18EE-4A0C-B6FD-6B80C72D5D64}" destId="{D601FD76-EF8F-4D77-AFC4-36E596410473}" srcOrd="0" destOrd="0" presId="urn:microsoft.com/office/officeart/2005/8/layout/list1"/>
    <dgm:cxn modelId="{B99AB357-06DA-4938-B7C0-5E47D5AE8337}" type="presParOf" srcId="{573360D0-18EE-4A0C-B6FD-6B80C72D5D64}" destId="{449073A8-16D5-4E3F-B4A3-934CF88DD0EA}" srcOrd="1" destOrd="0" presId="urn:microsoft.com/office/officeart/2005/8/layout/list1"/>
    <dgm:cxn modelId="{95294797-E602-423F-8042-5B8481291361}" type="presParOf" srcId="{7A3F0C2E-F032-4B45-A9F5-A51813C8230B}" destId="{7305EC1A-824F-4743-8021-DAE1CE5C0125}" srcOrd="9" destOrd="0" presId="urn:microsoft.com/office/officeart/2005/8/layout/list1"/>
    <dgm:cxn modelId="{FFAC963F-7E44-4AA5-9197-CC18A4CE287B}" type="presParOf" srcId="{7A3F0C2E-F032-4B45-A9F5-A51813C8230B}" destId="{019D6E89-A669-4E35-956C-672D618E3E26}" srcOrd="10" destOrd="0" presId="urn:microsoft.com/office/officeart/2005/8/layout/list1"/>
    <dgm:cxn modelId="{EB132CD9-DD55-447A-A4BE-F142921CF300}" type="presParOf" srcId="{7A3F0C2E-F032-4B45-A9F5-A51813C8230B}" destId="{B71AF6CD-98B3-4B61-96D1-8AA42A79027B}" srcOrd="11" destOrd="0" presId="urn:microsoft.com/office/officeart/2005/8/layout/list1"/>
    <dgm:cxn modelId="{93D05849-4562-4413-ACE9-C43BE0E24D8C}" type="presParOf" srcId="{7A3F0C2E-F032-4B45-A9F5-A51813C8230B}" destId="{53CD3A21-BA25-4BFA-B21A-29A8B51CC10F}" srcOrd="12" destOrd="0" presId="urn:microsoft.com/office/officeart/2005/8/layout/list1"/>
    <dgm:cxn modelId="{B05A155F-471A-4939-8042-6B163205842B}" type="presParOf" srcId="{53CD3A21-BA25-4BFA-B21A-29A8B51CC10F}" destId="{9E687083-713C-4545-A5A9-D18D74031B71}" srcOrd="0" destOrd="0" presId="urn:microsoft.com/office/officeart/2005/8/layout/list1"/>
    <dgm:cxn modelId="{0C3EA1A4-C365-48F8-879A-2CDA2A1F3F03}" type="presParOf" srcId="{53CD3A21-BA25-4BFA-B21A-29A8B51CC10F}" destId="{E019C0B0-CF95-4759-8165-F41574986DEB}" srcOrd="1" destOrd="0" presId="urn:microsoft.com/office/officeart/2005/8/layout/list1"/>
    <dgm:cxn modelId="{2725B03F-D320-478C-9FF3-6C5931DEF35C}" type="presParOf" srcId="{7A3F0C2E-F032-4B45-A9F5-A51813C8230B}" destId="{42257E00-14D7-46FA-B00A-87718C55FB4E}" srcOrd="13" destOrd="0" presId="urn:microsoft.com/office/officeart/2005/8/layout/list1"/>
    <dgm:cxn modelId="{798372A0-6961-45C7-A717-B03D150ED3C7}" type="presParOf" srcId="{7A3F0C2E-F032-4B45-A9F5-A51813C8230B}" destId="{8F0C0B3C-FF50-4E3E-91E8-C7797E912AC1}" srcOrd="14" destOrd="0" presId="urn:microsoft.com/office/officeart/2005/8/layout/list1"/>
    <dgm:cxn modelId="{04BE6468-E3B9-4013-8AB0-F5BA13DFE20C}" type="presParOf" srcId="{7A3F0C2E-F032-4B45-A9F5-A51813C8230B}" destId="{7B4B2ED1-1929-4769-A54B-C094A0AA0ABE}" srcOrd="15" destOrd="0" presId="urn:microsoft.com/office/officeart/2005/8/layout/list1"/>
    <dgm:cxn modelId="{177AD643-29EC-4F85-AD34-701D70E8B314}" type="presParOf" srcId="{7A3F0C2E-F032-4B45-A9F5-A51813C8230B}" destId="{B7A4F6A4-593F-4407-9F6F-4B4578CED8FF}" srcOrd="16" destOrd="0" presId="urn:microsoft.com/office/officeart/2005/8/layout/list1"/>
    <dgm:cxn modelId="{BFCED0A1-EEEB-49AD-A6A7-B335D5C7CEE0}" type="presParOf" srcId="{B7A4F6A4-593F-4407-9F6F-4B4578CED8FF}" destId="{A90643ED-E63E-4554-A2B0-F7CB781754F0}" srcOrd="0" destOrd="0" presId="urn:microsoft.com/office/officeart/2005/8/layout/list1"/>
    <dgm:cxn modelId="{BA6F7820-0E83-42A9-8E56-19BA5C163802}" type="presParOf" srcId="{B7A4F6A4-593F-4407-9F6F-4B4578CED8FF}" destId="{60C56A05-7E42-4464-850E-EEC2A1AB1E66}" srcOrd="1" destOrd="0" presId="urn:microsoft.com/office/officeart/2005/8/layout/list1"/>
    <dgm:cxn modelId="{FEDB8D69-0D2A-4AE7-8034-AEE9B2CE157B}" type="presParOf" srcId="{7A3F0C2E-F032-4B45-A9F5-A51813C8230B}" destId="{2385545F-5747-48F9-A3A7-47F1FEAA5CFB}" srcOrd="17" destOrd="0" presId="urn:microsoft.com/office/officeart/2005/8/layout/list1"/>
    <dgm:cxn modelId="{4C72F005-454F-4D01-B134-EEE9E8A750B7}" type="presParOf" srcId="{7A3F0C2E-F032-4B45-A9F5-A51813C8230B}" destId="{CCBBC6B9-25FF-4062-8443-1FFBF34148C2}" srcOrd="18" destOrd="0" presId="urn:microsoft.com/office/officeart/2005/8/layout/list1"/>
    <dgm:cxn modelId="{02430147-17BA-427A-AC7B-9C6AE045530D}" type="presParOf" srcId="{7A3F0C2E-F032-4B45-A9F5-A51813C8230B}" destId="{BE30E398-5392-43BB-AF68-CDB0E40BC659}" srcOrd="19" destOrd="0" presId="urn:microsoft.com/office/officeart/2005/8/layout/list1"/>
    <dgm:cxn modelId="{BCA6C59E-B0DD-4C04-A71C-C3BEB836443E}" type="presParOf" srcId="{7A3F0C2E-F032-4B45-A9F5-A51813C8230B}" destId="{860F0082-E8CD-4829-BAAA-4A4A640C091A}" srcOrd="20" destOrd="0" presId="urn:microsoft.com/office/officeart/2005/8/layout/list1"/>
    <dgm:cxn modelId="{BEE05A47-35C6-4C80-A431-08C73C4045E6}" type="presParOf" srcId="{860F0082-E8CD-4829-BAAA-4A4A640C091A}" destId="{148C890B-D51C-4494-8727-5CC3D9BAF9D3}" srcOrd="0" destOrd="0" presId="urn:microsoft.com/office/officeart/2005/8/layout/list1"/>
    <dgm:cxn modelId="{D29F145E-8AA3-499C-BFBA-05BBEF57F043}" type="presParOf" srcId="{860F0082-E8CD-4829-BAAA-4A4A640C091A}" destId="{AE155DF1-441B-4DFE-A878-911DB3DF0065}" srcOrd="1" destOrd="0" presId="urn:microsoft.com/office/officeart/2005/8/layout/list1"/>
    <dgm:cxn modelId="{8D667783-88BA-43B9-B937-A3072E4989A8}" type="presParOf" srcId="{7A3F0C2E-F032-4B45-A9F5-A51813C8230B}" destId="{FC968388-F5F4-4804-A314-9A7427931666}" srcOrd="21" destOrd="0" presId="urn:microsoft.com/office/officeart/2005/8/layout/list1"/>
    <dgm:cxn modelId="{DB24160E-8E9E-4813-AA44-0D9B6225AB89}" type="presParOf" srcId="{7A3F0C2E-F032-4B45-A9F5-A51813C8230B}" destId="{E3B2574B-4695-418C-AAB1-813941606C70}" srcOrd="22" destOrd="0" presId="urn:microsoft.com/office/officeart/2005/8/layout/list1"/>
    <dgm:cxn modelId="{8E002A06-85C1-4303-A1E9-07AEE7E51C03}" type="presParOf" srcId="{7A3F0C2E-F032-4B45-A9F5-A51813C8230B}" destId="{C2A102F2-0953-4E91-962C-531932BAF25E}" srcOrd="23" destOrd="0" presId="urn:microsoft.com/office/officeart/2005/8/layout/list1"/>
    <dgm:cxn modelId="{245A65C5-5F95-4C00-81AF-3EF7E7BCF118}" type="presParOf" srcId="{7A3F0C2E-F032-4B45-A9F5-A51813C8230B}" destId="{80122595-1AF8-492D-93A0-ECCD33285A7B}" srcOrd="24" destOrd="0" presId="urn:microsoft.com/office/officeart/2005/8/layout/list1"/>
    <dgm:cxn modelId="{21769F19-092A-4B33-95CB-6FDED0202C82}" type="presParOf" srcId="{80122595-1AF8-492D-93A0-ECCD33285A7B}" destId="{D4ACE2E9-5CF1-4333-B339-4B162C514CC0}" srcOrd="0" destOrd="0" presId="urn:microsoft.com/office/officeart/2005/8/layout/list1"/>
    <dgm:cxn modelId="{F3736227-549E-4270-94A9-BB64C27A9FE0}" type="presParOf" srcId="{80122595-1AF8-492D-93A0-ECCD33285A7B}" destId="{0D6E6428-C3DE-4116-8FBC-3332B6F948DA}" srcOrd="1" destOrd="0" presId="urn:microsoft.com/office/officeart/2005/8/layout/list1"/>
    <dgm:cxn modelId="{0CB45EE8-27F0-4B8E-9ADB-4986CE6F2D5D}" type="presParOf" srcId="{7A3F0C2E-F032-4B45-A9F5-A51813C8230B}" destId="{C75D1874-BE38-4D86-A94D-26BB3F502B6E}" srcOrd="25" destOrd="0" presId="urn:microsoft.com/office/officeart/2005/8/layout/list1"/>
    <dgm:cxn modelId="{23F17062-1B27-4D02-BCA2-6FC7417558B1}" type="presParOf" srcId="{7A3F0C2E-F032-4B45-A9F5-A51813C8230B}" destId="{74086C4C-942F-4904-8903-2036A079FBF0}" srcOrd="26" destOrd="0" presId="urn:microsoft.com/office/officeart/2005/8/layout/list1"/>
    <dgm:cxn modelId="{601CA12C-E96F-462A-A30A-1397791BDA89}" type="presParOf" srcId="{7A3F0C2E-F032-4B45-A9F5-A51813C8230B}" destId="{D081309A-D668-4B3C-A254-6D2F668960F8}" srcOrd="27" destOrd="0" presId="urn:microsoft.com/office/officeart/2005/8/layout/list1"/>
    <dgm:cxn modelId="{F50F8410-3B6D-46BD-BF55-4F01CBB185C3}" type="presParOf" srcId="{7A3F0C2E-F032-4B45-A9F5-A51813C8230B}" destId="{79314094-1C0D-471B-B27E-0DF18E48DEB9}" srcOrd="28" destOrd="0" presId="urn:microsoft.com/office/officeart/2005/8/layout/list1"/>
    <dgm:cxn modelId="{C3AC4379-13D7-4F53-B5BF-9A6A19247DF4}" type="presParOf" srcId="{79314094-1C0D-471B-B27E-0DF18E48DEB9}" destId="{EB07F206-F869-40B7-9652-0079D5F033A4}" srcOrd="0" destOrd="0" presId="urn:microsoft.com/office/officeart/2005/8/layout/list1"/>
    <dgm:cxn modelId="{4166418F-0A9D-4BF3-9EEF-A4190200FA9C}" type="presParOf" srcId="{79314094-1C0D-471B-B27E-0DF18E48DEB9}" destId="{B9D0A8FD-2968-4BB7-8C07-996D86F041F8}" srcOrd="1" destOrd="0" presId="urn:microsoft.com/office/officeart/2005/8/layout/list1"/>
    <dgm:cxn modelId="{B5336CA4-8592-4708-9B88-E93F52A778B1}" type="presParOf" srcId="{7A3F0C2E-F032-4B45-A9F5-A51813C8230B}" destId="{0FD78B9E-CC97-4AA0-B9C0-DCBA0D339A8C}" srcOrd="29" destOrd="0" presId="urn:microsoft.com/office/officeart/2005/8/layout/list1"/>
    <dgm:cxn modelId="{2205B11F-860F-4C20-B2AF-0A144E2BB8D7}" type="presParOf" srcId="{7A3F0C2E-F032-4B45-A9F5-A51813C8230B}" destId="{4312895F-D53F-49AA-8E13-47597AE5F98A}" srcOrd="30" destOrd="0" presId="urn:microsoft.com/office/officeart/2005/8/layout/list1"/>
    <dgm:cxn modelId="{F985C80E-9756-4E17-B121-A7F3CABC974E}" type="presParOf" srcId="{7A3F0C2E-F032-4B45-A9F5-A51813C8230B}" destId="{63A594EE-6E48-4FBF-B584-A692F6F507A6}" srcOrd="31" destOrd="0" presId="urn:microsoft.com/office/officeart/2005/8/layout/list1"/>
    <dgm:cxn modelId="{A9CEE20C-1935-4FBD-A7E2-3E3E4EE9D0E9}" type="presParOf" srcId="{7A3F0C2E-F032-4B45-A9F5-A51813C8230B}" destId="{9A5216EF-62FF-4789-A389-2D4938947426}" srcOrd="32" destOrd="0" presId="urn:microsoft.com/office/officeart/2005/8/layout/list1"/>
    <dgm:cxn modelId="{59ADCD69-A383-4690-8E8A-D636D1821F0E}" type="presParOf" srcId="{9A5216EF-62FF-4789-A389-2D4938947426}" destId="{A5509569-73A4-49FF-852E-C6FA13FD8480}" srcOrd="0" destOrd="0" presId="urn:microsoft.com/office/officeart/2005/8/layout/list1"/>
    <dgm:cxn modelId="{DEFCAE5D-CE25-40FB-98B8-1A60C9CD21C2}" type="presParOf" srcId="{9A5216EF-62FF-4789-A389-2D4938947426}" destId="{CB0DBBD2-47AF-42A4-8892-678AFA880755}" srcOrd="1" destOrd="0" presId="urn:microsoft.com/office/officeart/2005/8/layout/list1"/>
    <dgm:cxn modelId="{A9DAB677-393B-45FE-957A-96686C10C27F}" type="presParOf" srcId="{7A3F0C2E-F032-4B45-A9F5-A51813C8230B}" destId="{F9BD12B7-4736-4533-9C22-82BF713E7E99}" srcOrd="33" destOrd="0" presId="urn:microsoft.com/office/officeart/2005/8/layout/list1"/>
    <dgm:cxn modelId="{DC2DC210-DAF7-4747-A344-5029C3391157}" type="presParOf" srcId="{7A3F0C2E-F032-4B45-A9F5-A51813C8230B}" destId="{9B4DA3E9-9BFE-4A19-90E6-7E18D1B6DE03}" srcOrd="34" destOrd="0" presId="urn:microsoft.com/office/officeart/2005/8/layout/list1"/>
    <dgm:cxn modelId="{37589E6F-CBED-4BA7-9F96-C28A3A31B5A2}" type="presParOf" srcId="{7A3F0C2E-F032-4B45-A9F5-A51813C8230B}" destId="{470EC484-697A-4435-9779-833A48BC70B5}" srcOrd="35" destOrd="0" presId="urn:microsoft.com/office/officeart/2005/8/layout/list1"/>
    <dgm:cxn modelId="{116A9BED-ABA2-48DF-B83F-54E13C26A1FC}" type="presParOf" srcId="{7A3F0C2E-F032-4B45-A9F5-A51813C8230B}" destId="{038AF772-1555-4535-A0F9-8EAE5FE61E4C}" srcOrd="36" destOrd="0" presId="urn:microsoft.com/office/officeart/2005/8/layout/list1"/>
    <dgm:cxn modelId="{4D735BFD-2EE4-4F7F-9413-541970488504}" type="presParOf" srcId="{038AF772-1555-4535-A0F9-8EAE5FE61E4C}" destId="{6978C304-4E8A-4967-A6FB-F01B6336F2F6}" srcOrd="0" destOrd="0" presId="urn:microsoft.com/office/officeart/2005/8/layout/list1"/>
    <dgm:cxn modelId="{D0CD5FE6-C402-4450-8CAE-4E93096F16B1}" type="presParOf" srcId="{038AF772-1555-4535-A0F9-8EAE5FE61E4C}" destId="{2C3C750C-9D42-4BA3-94D4-33D303260AD1}" srcOrd="1" destOrd="0" presId="urn:microsoft.com/office/officeart/2005/8/layout/list1"/>
    <dgm:cxn modelId="{F67AA671-8C7F-45A0-9379-FEBA02EB79E9}" type="presParOf" srcId="{7A3F0C2E-F032-4B45-A9F5-A51813C8230B}" destId="{A1FEC5E4-35E2-4204-A4AC-8FEA2DF81CC9}" srcOrd="37" destOrd="0" presId="urn:microsoft.com/office/officeart/2005/8/layout/list1"/>
    <dgm:cxn modelId="{54BBDA01-A736-4591-AB2B-2DAE15A323B7}" type="presParOf" srcId="{7A3F0C2E-F032-4B45-A9F5-A51813C8230B}" destId="{82C5494E-9742-4CD4-8BC9-78A7FF09E277}" srcOrd="38" destOrd="0" presId="urn:microsoft.com/office/officeart/2005/8/layout/list1"/>
    <dgm:cxn modelId="{9939C3B9-8D88-409D-9C81-437AFEC6FBC1}" type="presParOf" srcId="{7A3F0C2E-F032-4B45-A9F5-A51813C8230B}" destId="{02D753D3-432E-4939-B15E-08E4024A83EC}" srcOrd="39" destOrd="0" presId="urn:microsoft.com/office/officeart/2005/8/layout/list1"/>
    <dgm:cxn modelId="{8C7B59E9-12BC-4599-800C-5A5D2F8D4EA9}" type="presParOf" srcId="{7A3F0C2E-F032-4B45-A9F5-A51813C8230B}" destId="{59FC0F09-D7D7-4FDE-8ED2-67471700235B}" srcOrd="40" destOrd="0" presId="urn:microsoft.com/office/officeart/2005/8/layout/list1"/>
    <dgm:cxn modelId="{31C34EAF-0955-4EF9-9D33-68A7EA28A9C4}" type="presParOf" srcId="{59FC0F09-D7D7-4FDE-8ED2-67471700235B}" destId="{DE4886CD-9E8A-4417-95D1-EFD8971C5D6E}" srcOrd="0" destOrd="0" presId="urn:microsoft.com/office/officeart/2005/8/layout/list1"/>
    <dgm:cxn modelId="{224C850B-245E-41E1-834C-AE4B1A9B4D97}" type="presParOf" srcId="{59FC0F09-D7D7-4FDE-8ED2-67471700235B}" destId="{9031473C-696C-4CDE-9CDB-B82727EE7CDF}" srcOrd="1" destOrd="0" presId="urn:microsoft.com/office/officeart/2005/8/layout/list1"/>
    <dgm:cxn modelId="{E1C70A8B-AD5F-4F6F-8F32-A47988671651}" type="presParOf" srcId="{7A3F0C2E-F032-4B45-A9F5-A51813C8230B}" destId="{A31031F4-1BD6-4823-B7CA-FA576C9DB96B}" srcOrd="41" destOrd="0" presId="urn:microsoft.com/office/officeart/2005/8/layout/list1"/>
    <dgm:cxn modelId="{55986943-2866-456A-AFF0-254CA5CC6118}" type="presParOf" srcId="{7A3F0C2E-F032-4B45-A9F5-A51813C8230B}" destId="{05887A4A-E754-4148-A3CF-8884600870B7}" srcOrd="4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3956BF-DA3A-B440-A831-DE2665FD8FFF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F0EEC377-4BA3-AA47-8625-F924DA89FF1E}">
      <dgm:prSet phldrT="[Текст]"/>
      <dgm:spPr/>
      <dgm:t>
        <a:bodyPr/>
        <a:lstStyle/>
        <a:p>
          <a:r>
            <a:rPr lang="ru-RU" dirty="0"/>
            <a:t>Эмоциональный интеллект</a:t>
          </a:r>
        </a:p>
      </dgm:t>
    </dgm:pt>
    <dgm:pt modelId="{0B103279-637C-C041-A51E-71C8238CD335}" type="parTrans" cxnId="{79DB3E1F-55FA-2D44-8070-67F687C6E12E}">
      <dgm:prSet/>
      <dgm:spPr/>
      <dgm:t>
        <a:bodyPr/>
        <a:lstStyle/>
        <a:p>
          <a:endParaRPr lang="ru-RU"/>
        </a:p>
      </dgm:t>
    </dgm:pt>
    <dgm:pt modelId="{80554603-8271-0A47-A5DA-1D228C8EABCB}" type="sibTrans" cxnId="{79DB3E1F-55FA-2D44-8070-67F687C6E12E}">
      <dgm:prSet/>
      <dgm:spPr/>
      <dgm:t>
        <a:bodyPr/>
        <a:lstStyle/>
        <a:p>
          <a:endParaRPr lang="ru-RU"/>
        </a:p>
      </dgm:t>
    </dgm:pt>
    <dgm:pt modelId="{37BCCA79-7765-4E47-995A-A48A82BB26DB}">
      <dgm:prSet phldrT="[Текст]"/>
      <dgm:spPr/>
      <dgm:t>
        <a:bodyPr/>
        <a:lstStyle/>
        <a:p>
          <a:r>
            <a:rPr lang="ru-RU" dirty="0"/>
            <a:t>Принятие решений</a:t>
          </a:r>
        </a:p>
      </dgm:t>
    </dgm:pt>
    <dgm:pt modelId="{35E79307-EE2B-9242-B920-A72B1F08C4DE}" type="parTrans" cxnId="{CC0285CF-CF8D-A342-AE6A-9B5706BA127E}">
      <dgm:prSet/>
      <dgm:spPr/>
      <dgm:t>
        <a:bodyPr/>
        <a:lstStyle/>
        <a:p>
          <a:endParaRPr lang="ru-RU"/>
        </a:p>
      </dgm:t>
    </dgm:pt>
    <dgm:pt modelId="{D49891CE-58D4-3D4D-B878-4570E44FE7BE}" type="sibTrans" cxnId="{CC0285CF-CF8D-A342-AE6A-9B5706BA127E}">
      <dgm:prSet/>
      <dgm:spPr/>
      <dgm:t>
        <a:bodyPr/>
        <a:lstStyle/>
        <a:p>
          <a:endParaRPr lang="ru-RU"/>
        </a:p>
      </dgm:t>
    </dgm:pt>
    <dgm:pt modelId="{FC33F7C4-786E-B846-B156-2C3D4FDFD03B}">
      <dgm:prSet phldrT="[Текст]"/>
      <dgm:spPr/>
      <dgm:t>
        <a:bodyPr/>
        <a:lstStyle/>
        <a:p>
          <a:r>
            <a:rPr lang="ru-RU" dirty="0"/>
            <a:t>Креативность</a:t>
          </a:r>
        </a:p>
      </dgm:t>
    </dgm:pt>
    <dgm:pt modelId="{841E49C7-6AE2-FC4A-BEFB-EC924A199408}" type="parTrans" cxnId="{27BCCD97-9786-7140-8760-6949118C3ABD}">
      <dgm:prSet/>
      <dgm:spPr/>
      <dgm:t>
        <a:bodyPr/>
        <a:lstStyle/>
        <a:p>
          <a:endParaRPr lang="ru-RU"/>
        </a:p>
      </dgm:t>
    </dgm:pt>
    <dgm:pt modelId="{76C4BEBA-050F-4A4A-B379-1ACB542A4CD3}" type="sibTrans" cxnId="{27BCCD97-9786-7140-8760-6949118C3ABD}">
      <dgm:prSet/>
      <dgm:spPr/>
      <dgm:t>
        <a:bodyPr/>
        <a:lstStyle/>
        <a:p>
          <a:endParaRPr lang="ru-RU"/>
        </a:p>
      </dgm:t>
    </dgm:pt>
    <dgm:pt modelId="{C7D2E6D5-0079-0E45-BB78-C5A13B016A6D}" type="pres">
      <dgm:prSet presAssocID="{0F3956BF-DA3A-B440-A831-DE2665FD8FFF}" presName="compositeShape" presStyleCnt="0">
        <dgm:presLayoutVars>
          <dgm:chMax val="7"/>
          <dgm:dir/>
          <dgm:resizeHandles val="exact"/>
        </dgm:presLayoutVars>
      </dgm:prSet>
      <dgm:spPr/>
    </dgm:pt>
    <dgm:pt modelId="{2BEE27FA-B774-E24A-9437-9EDC3895E493}" type="pres">
      <dgm:prSet presAssocID="{0F3956BF-DA3A-B440-A831-DE2665FD8FFF}" presName="wedge1" presStyleLbl="node1" presStyleIdx="0" presStyleCnt="3"/>
      <dgm:spPr/>
    </dgm:pt>
    <dgm:pt modelId="{B28EE7C9-E440-1343-9E9C-0FA3480F7D66}" type="pres">
      <dgm:prSet presAssocID="{0F3956BF-DA3A-B440-A831-DE2665FD8FFF}" presName="dummy1a" presStyleCnt="0"/>
      <dgm:spPr/>
    </dgm:pt>
    <dgm:pt modelId="{8B315CCE-8E95-E34F-AED1-2CE883FEBF22}" type="pres">
      <dgm:prSet presAssocID="{0F3956BF-DA3A-B440-A831-DE2665FD8FFF}" presName="dummy1b" presStyleCnt="0"/>
      <dgm:spPr/>
    </dgm:pt>
    <dgm:pt modelId="{E674DCB6-C852-4B44-85D5-83FF9643063D}" type="pres">
      <dgm:prSet presAssocID="{0F3956BF-DA3A-B440-A831-DE2665FD8FF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4B8B669-E092-1044-8050-5CD3F402F9ED}" type="pres">
      <dgm:prSet presAssocID="{0F3956BF-DA3A-B440-A831-DE2665FD8FFF}" presName="wedge2" presStyleLbl="node1" presStyleIdx="1" presStyleCnt="3"/>
      <dgm:spPr/>
    </dgm:pt>
    <dgm:pt modelId="{34BE6903-565B-9D48-BDA1-1AFDF43B8813}" type="pres">
      <dgm:prSet presAssocID="{0F3956BF-DA3A-B440-A831-DE2665FD8FFF}" presName="dummy2a" presStyleCnt="0"/>
      <dgm:spPr/>
    </dgm:pt>
    <dgm:pt modelId="{AEB72783-5167-FD46-98FD-14EA45D7D4DC}" type="pres">
      <dgm:prSet presAssocID="{0F3956BF-DA3A-B440-A831-DE2665FD8FFF}" presName="dummy2b" presStyleCnt="0"/>
      <dgm:spPr/>
    </dgm:pt>
    <dgm:pt modelId="{37E85E7C-5C23-BD46-9727-A5FE30624381}" type="pres">
      <dgm:prSet presAssocID="{0F3956BF-DA3A-B440-A831-DE2665FD8FF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44372D7-1DA2-A34F-BBFC-F3C3B6D9C8FE}" type="pres">
      <dgm:prSet presAssocID="{0F3956BF-DA3A-B440-A831-DE2665FD8FFF}" presName="wedge3" presStyleLbl="node1" presStyleIdx="2" presStyleCnt="3"/>
      <dgm:spPr/>
    </dgm:pt>
    <dgm:pt modelId="{BEE19BD9-32B0-CF47-ACC2-26D61595ABC4}" type="pres">
      <dgm:prSet presAssocID="{0F3956BF-DA3A-B440-A831-DE2665FD8FFF}" presName="dummy3a" presStyleCnt="0"/>
      <dgm:spPr/>
    </dgm:pt>
    <dgm:pt modelId="{AA3FC133-DF33-5F44-B64C-EB5F58A0D548}" type="pres">
      <dgm:prSet presAssocID="{0F3956BF-DA3A-B440-A831-DE2665FD8FFF}" presName="dummy3b" presStyleCnt="0"/>
      <dgm:spPr/>
    </dgm:pt>
    <dgm:pt modelId="{8ED03DB1-0861-004B-93E1-32B2520B80C2}" type="pres">
      <dgm:prSet presAssocID="{0F3956BF-DA3A-B440-A831-DE2665FD8FF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0BFB565C-FB2A-C547-A9A1-8150F10D44D2}" type="pres">
      <dgm:prSet presAssocID="{80554603-8271-0A47-A5DA-1D228C8EABCB}" presName="arrowWedge1" presStyleLbl="fgSibTrans2D1" presStyleIdx="0" presStyleCnt="3"/>
      <dgm:spPr/>
    </dgm:pt>
    <dgm:pt modelId="{EA7215C9-AC3F-214F-9058-6E4956314BCB}" type="pres">
      <dgm:prSet presAssocID="{D49891CE-58D4-3D4D-B878-4570E44FE7BE}" presName="arrowWedge2" presStyleLbl="fgSibTrans2D1" presStyleIdx="1" presStyleCnt="3"/>
      <dgm:spPr/>
    </dgm:pt>
    <dgm:pt modelId="{E01A1273-62C6-BA45-B613-CE1DC12FBF5B}" type="pres">
      <dgm:prSet presAssocID="{76C4BEBA-050F-4A4A-B379-1ACB542A4CD3}" presName="arrowWedge3" presStyleLbl="fgSibTrans2D1" presStyleIdx="2" presStyleCnt="3"/>
      <dgm:spPr/>
    </dgm:pt>
  </dgm:ptLst>
  <dgm:cxnLst>
    <dgm:cxn modelId="{16646200-10F2-455D-AE31-4AF67B2EFAFF}" type="presOf" srcId="{F0EEC377-4BA3-AA47-8625-F924DA89FF1E}" destId="{2BEE27FA-B774-E24A-9437-9EDC3895E493}" srcOrd="0" destOrd="0" presId="urn:microsoft.com/office/officeart/2005/8/layout/cycle8"/>
    <dgm:cxn modelId="{F4741B06-7BA1-406C-8E06-1C63D36A6B83}" type="presOf" srcId="{0F3956BF-DA3A-B440-A831-DE2665FD8FFF}" destId="{C7D2E6D5-0079-0E45-BB78-C5A13B016A6D}" srcOrd="0" destOrd="0" presId="urn:microsoft.com/office/officeart/2005/8/layout/cycle8"/>
    <dgm:cxn modelId="{79DB3E1F-55FA-2D44-8070-67F687C6E12E}" srcId="{0F3956BF-DA3A-B440-A831-DE2665FD8FFF}" destId="{F0EEC377-4BA3-AA47-8625-F924DA89FF1E}" srcOrd="0" destOrd="0" parTransId="{0B103279-637C-C041-A51E-71C8238CD335}" sibTransId="{80554603-8271-0A47-A5DA-1D228C8EABCB}"/>
    <dgm:cxn modelId="{43408426-4348-43DF-B068-31E954EC1175}" type="presOf" srcId="{FC33F7C4-786E-B846-B156-2C3D4FDFD03B}" destId="{8ED03DB1-0861-004B-93E1-32B2520B80C2}" srcOrd="1" destOrd="0" presId="urn:microsoft.com/office/officeart/2005/8/layout/cycle8"/>
    <dgm:cxn modelId="{27BCCD97-9786-7140-8760-6949118C3ABD}" srcId="{0F3956BF-DA3A-B440-A831-DE2665FD8FFF}" destId="{FC33F7C4-786E-B846-B156-2C3D4FDFD03B}" srcOrd="2" destOrd="0" parTransId="{841E49C7-6AE2-FC4A-BEFB-EC924A199408}" sibTransId="{76C4BEBA-050F-4A4A-B379-1ACB542A4CD3}"/>
    <dgm:cxn modelId="{AF444CA3-E9D0-4338-8BA7-0809B1AF74DD}" type="presOf" srcId="{37BCCA79-7765-4E47-995A-A48A82BB26DB}" destId="{54B8B669-E092-1044-8050-5CD3F402F9ED}" srcOrd="0" destOrd="0" presId="urn:microsoft.com/office/officeart/2005/8/layout/cycle8"/>
    <dgm:cxn modelId="{153F0AC8-1299-4BD8-AF5C-5FFFD42C13AD}" type="presOf" srcId="{F0EEC377-4BA3-AA47-8625-F924DA89FF1E}" destId="{E674DCB6-C852-4B44-85D5-83FF9643063D}" srcOrd="1" destOrd="0" presId="urn:microsoft.com/office/officeart/2005/8/layout/cycle8"/>
    <dgm:cxn modelId="{CC0285CF-CF8D-A342-AE6A-9B5706BA127E}" srcId="{0F3956BF-DA3A-B440-A831-DE2665FD8FFF}" destId="{37BCCA79-7765-4E47-995A-A48A82BB26DB}" srcOrd="1" destOrd="0" parTransId="{35E79307-EE2B-9242-B920-A72B1F08C4DE}" sibTransId="{D49891CE-58D4-3D4D-B878-4570E44FE7BE}"/>
    <dgm:cxn modelId="{977DD2E9-45C8-4468-913C-770BDA4392B7}" type="presOf" srcId="{FC33F7C4-786E-B846-B156-2C3D4FDFD03B}" destId="{844372D7-1DA2-A34F-BBFC-F3C3B6D9C8FE}" srcOrd="0" destOrd="0" presId="urn:microsoft.com/office/officeart/2005/8/layout/cycle8"/>
    <dgm:cxn modelId="{180D2BF8-D6D0-47E2-A1AA-6A11B5234B52}" type="presOf" srcId="{37BCCA79-7765-4E47-995A-A48A82BB26DB}" destId="{37E85E7C-5C23-BD46-9727-A5FE30624381}" srcOrd="1" destOrd="0" presId="urn:microsoft.com/office/officeart/2005/8/layout/cycle8"/>
    <dgm:cxn modelId="{57F56AD2-F8C3-41DB-8A15-47AF3D9E696D}" type="presParOf" srcId="{C7D2E6D5-0079-0E45-BB78-C5A13B016A6D}" destId="{2BEE27FA-B774-E24A-9437-9EDC3895E493}" srcOrd="0" destOrd="0" presId="urn:microsoft.com/office/officeart/2005/8/layout/cycle8"/>
    <dgm:cxn modelId="{67799C19-6FC7-454C-8604-D4C13B83D276}" type="presParOf" srcId="{C7D2E6D5-0079-0E45-BB78-C5A13B016A6D}" destId="{B28EE7C9-E440-1343-9E9C-0FA3480F7D66}" srcOrd="1" destOrd="0" presId="urn:microsoft.com/office/officeart/2005/8/layout/cycle8"/>
    <dgm:cxn modelId="{5747B00D-56F7-4969-A68D-0DBE6C52D231}" type="presParOf" srcId="{C7D2E6D5-0079-0E45-BB78-C5A13B016A6D}" destId="{8B315CCE-8E95-E34F-AED1-2CE883FEBF22}" srcOrd="2" destOrd="0" presId="urn:microsoft.com/office/officeart/2005/8/layout/cycle8"/>
    <dgm:cxn modelId="{BA5827ED-3EA3-4783-8365-C18BE5408A3B}" type="presParOf" srcId="{C7D2E6D5-0079-0E45-BB78-C5A13B016A6D}" destId="{E674DCB6-C852-4B44-85D5-83FF9643063D}" srcOrd="3" destOrd="0" presId="urn:microsoft.com/office/officeart/2005/8/layout/cycle8"/>
    <dgm:cxn modelId="{79D0C21E-9831-4FD5-AC50-26D0F6B13321}" type="presParOf" srcId="{C7D2E6D5-0079-0E45-BB78-C5A13B016A6D}" destId="{54B8B669-E092-1044-8050-5CD3F402F9ED}" srcOrd="4" destOrd="0" presId="urn:microsoft.com/office/officeart/2005/8/layout/cycle8"/>
    <dgm:cxn modelId="{6692E77B-9F4F-455F-AE90-B7437D9D511F}" type="presParOf" srcId="{C7D2E6D5-0079-0E45-BB78-C5A13B016A6D}" destId="{34BE6903-565B-9D48-BDA1-1AFDF43B8813}" srcOrd="5" destOrd="0" presId="urn:microsoft.com/office/officeart/2005/8/layout/cycle8"/>
    <dgm:cxn modelId="{B5EBA0B3-E550-40B4-9DA4-11FF685E42D5}" type="presParOf" srcId="{C7D2E6D5-0079-0E45-BB78-C5A13B016A6D}" destId="{AEB72783-5167-FD46-98FD-14EA45D7D4DC}" srcOrd="6" destOrd="0" presId="urn:microsoft.com/office/officeart/2005/8/layout/cycle8"/>
    <dgm:cxn modelId="{C82BC208-486B-42D4-BB71-EA3616E9907D}" type="presParOf" srcId="{C7D2E6D5-0079-0E45-BB78-C5A13B016A6D}" destId="{37E85E7C-5C23-BD46-9727-A5FE30624381}" srcOrd="7" destOrd="0" presId="urn:microsoft.com/office/officeart/2005/8/layout/cycle8"/>
    <dgm:cxn modelId="{37E60F4C-2C6E-46DA-9FDC-A0440427E8FF}" type="presParOf" srcId="{C7D2E6D5-0079-0E45-BB78-C5A13B016A6D}" destId="{844372D7-1DA2-A34F-BBFC-F3C3B6D9C8FE}" srcOrd="8" destOrd="0" presId="urn:microsoft.com/office/officeart/2005/8/layout/cycle8"/>
    <dgm:cxn modelId="{33292996-3CE4-401D-BAB4-224959A0B5BC}" type="presParOf" srcId="{C7D2E6D5-0079-0E45-BB78-C5A13B016A6D}" destId="{BEE19BD9-32B0-CF47-ACC2-26D61595ABC4}" srcOrd="9" destOrd="0" presId="urn:microsoft.com/office/officeart/2005/8/layout/cycle8"/>
    <dgm:cxn modelId="{1601BE27-CB63-421C-B3FA-B22FD2890334}" type="presParOf" srcId="{C7D2E6D5-0079-0E45-BB78-C5A13B016A6D}" destId="{AA3FC133-DF33-5F44-B64C-EB5F58A0D548}" srcOrd="10" destOrd="0" presId="urn:microsoft.com/office/officeart/2005/8/layout/cycle8"/>
    <dgm:cxn modelId="{088CA046-5341-4E83-AA22-C7467B6F2306}" type="presParOf" srcId="{C7D2E6D5-0079-0E45-BB78-C5A13B016A6D}" destId="{8ED03DB1-0861-004B-93E1-32B2520B80C2}" srcOrd="11" destOrd="0" presId="urn:microsoft.com/office/officeart/2005/8/layout/cycle8"/>
    <dgm:cxn modelId="{E10E1C54-C675-49E2-9535-D90C717E49B1}" type="presParOf" srcId="{C7D2E6D5-0079-0E45-BB78-C5A13B016A6D}" destId="{0BFB565C-FB2A-C547-A9A1-8150F10D44D2}" srcOrd="12" destOrd="0" presId="urn:microsoft.com/office/officeart/2005/8/layout/cycle8"/>
    <dgm:cxn modelId="{255ABA4F-1492-4E9F-9998-5466AC2253FC}" type="presParOf" srcId="{C7D2E6D5-0079-0E45-BB78-C5A13B016A6D}" destId="{EA7215C9-AC3F-214F-9058-6E4956314BCB}" srcOrd="13" destOrd="0" presId="urn:microsoft.com/office/officeart/2005/8/layout/cycle8"/>
    <dgm:cxn modelId="{6A946C3E-BC6A-49C5-BDB9-4F5EBD6FBCB7}" type="presParOf" srcId="{C7D2E6D5-0079-0E45-BB78-C5A13B016A6D}" destId="{E01A1273-62C6-BA45-B613-CE1DC12FBF5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9DF31-FDF4-43D1-9AD9-8AAF34FFE67E}">
      <dsp:nvSpPr>
        <dsp:cNvPr id="0" name=""/>
        <dsp:cNvSpPr/>
      </dsp:nvSpPr>
      <dsp:spPr>
        <a:xfrm>
          <a:off x="1277527" y="0"/>
          <a:ext cx="5363007" cy="473145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7946A-8429-41BD-8EC0-D7673FBAD21C}">
      <dsp:nvSpPr>
        <dsp:cNvPr id="0" name=""/>
        <dsp:cNvSpPr/>
      </dsp:nvSpPr>
      <dsp:spPr>
        <a:xfrm>
          <a:off x="3959024" y="1265961"/>
          <a:ext cx="3075444" cy="8521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accent1">
                  <a:lumMod val="50000"/>
                </a:schemeClr>
              </a:solidFill>
            </a:rPr>
            <a:t>Спрос</a:t>
          </a:r>
        </a:p>
      </dsp:txBody>
      <dsp:txXfrm>
        <a:off x="4000621" y="1307558"/>
        <a:ext cx="2992250" cy="768930"/>
      </dsp:txXfrm>
    </dsp:sp>
    <dsp:sp modelId="{EA960C32-ABF9-43CF-AAC5-30013DB66EDE}">
      <dsp:nvSpPr>
        <dsp:cNvPr id="0" name=""/>
        <dsp:cNvSpPr/>
      </dsp:nvSpPr>
      <dsp:spPr>
        <a:xfrm>
          <a:off x="3959024" y="282372"/>
          <a:ext cx="3075444" cy="8627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accent1">
                  <a:lumMod val="50000"/>
                </a:schemeClr>
              </a:solidFill>
            </a:rPr>
            <a:t>Предложение</a:t>
          </a:r>
        </a:p>
      </dsp:txBody>
      <dsp:txXfrm>
        <a:off x="4001140" y="324488"/>
        <a:ext cx="2991212" cy="778523"/>
      </dsp:txXfrm>
    </dsp:sp>
    <dsp:sp modelId="{D067D24A-9A73-43DE-8800-0889D368AECF}">
      <dsp:nvSpPr>
        <dsp:cNvPr id="0" name=""/>
        <dsp:cNvSpPr/>
      </dsp:nvSpPr>
      <dsp:spPr>
        <a:xfrm>
          <a:off x="3899668" y="2315147"/>
          <a:ext cx="3075444" cy="8298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accent1">
                  <a:lumMod val="50000"/>
                </a:schemeClr>
              </a:solidFill>
            </a:rPr>
            <a:t>Конкуренция</a:t>
          </a:r>
        </a:p>
      </dsp:txBody>
      <dsp:txXfrm>
        <a:off x="3940176" y="2355655"/>
        <a:ext cx="2994428" cy="748787"/>
      </dsp:txXfrm>
    </dsp:sp>
    <dsp:sp modelId="{5AC94B49-4348-44C6-ABDA-EC746276FA47}">
      <dsp:nvSpPr>
        <dsp:cNvPr id="0" name=""/>
        <dsp:cNvSpPr/>
      </dsp:nvSpPr>
      <dsp:spPr>
        <a:xfrm>
          <a:off x="3968681" y="3252501"/>
          <a:ext cx="2917797" cy="9259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accent1">
                  <a:lumMod val="50000"/>
                </a:schemeClr>
              </a:solidFill>
            </a:rPr>
            <a:t>Ценообразование</a:t>
          </a:r>
        </a:p>
      </dsp:txBody>
      <dsp:txXfrm>
        <a:off x="4013881" y="3297701"/>
        <a:ext cx="2827397" cy="835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3EC05-6C78-4E65-B064-04997C7FD7C4}">
      <dsp:nvSpPr>
        <dsp:cNvPr id="0" name=""/>
        <dsp:cNvSpPr/>
      </dsp:nvSpPr>
      <dsp:spPr>
        <a:xfrm>
          <a:off x="2360259" y="714011"/>
          <a:ext cx="2670551" cy="17812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Новые сферы и виды занятости</a:t>
          </a:r>
        </a:p>
      </dsp:txBody>
      <dsp:txXfrm>
        <a:off x="2787547" y="714011"/>
        <a:ext cx="2243263" cy="1781258"/>
      </dsp:txXfrm>
    </dsp:sp>
    <dsp:sp modelId="{07BC6D62-6BFA-4A88-8543-346E7E803F73}">
      <dsp:nvSpPr>
        <dsp:cNvPr id="0" name=""/>
        <dsp:cNvSpPr/>
      </dsp:nvSpPr>
      <dsp:spPr>
        <a:xfrm>
          <a:off x="2360259" y="2495270"/>
          <a:ext cx="2670551" cy="17812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Большая гибкость рынка труда</a:t>
          </a:r>
        </a:p>
      </dsp:txBody>
      <dsp:txXfrm>
        <a:off x="2787547" y="2495270"/>
        <a:ext cx="2243263" cy="1781258"/>
      </dsp:txXfrm>
    </dsp:sp>
    <dsp:sp modelId="{39F883C0-6162-4DED-854A-3371180E30B8}">
      <dsp:nvSpPr>
        <dsp:cNvPr id="0" name=""/>
        <dsp:cNvSpPr/>
      </dsp:nvSpPr>
      <dsp:spPr>
        <a:xfrm>
          <a:off x="935964" y="1864"/>
          <a:ext cx="1780367" cy="17803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Возможности</a:t>
          </a:r>
        </a:p>
      </dsp:txBody>
      <dsp:txXfrm>
        <a:off x="1196693" y="262593"/>
        <a:ext cx="1258909" cy="1258909"/>
      </dsp:txXfrm>
    </dsp:sp>
    <dsp:sp modelId="{68E8F56E-08FC-4EC7-8A25-7660A4973069}">
      <dsp:nvSpPr>
        <dsp:cNvPr id="0" name=""/>
        <dsp:cNvSpPr/>
      </dsp:nvSpPr>
      <dsp:spPr>
        <a:xfrm>
          <a:off x="6811179" y="714011"/>
          <a:ext cx="2670551" cy="17812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Увеличение неустойчивости занятости</a:t>
          </a:r>
        </a:p>
      </dsp:txBody>
      <dsp:txXfrm>
        <a:off x="7238467" y="714011"/>
        <a:ext cx="2243263" cy="1781258"/>
      </dsp:txXfrm>
    </dsp:sp>
    <dsp:sp modelId="{A7FC8563-A321-4EDC-8484-126A3DECB5C6}">
      <dsp:nvSpPr>
        <dsp:cNvPr id="0" name=""/>
        <dsp:cNvSpPr/>
      </dsp:nvSpPr>
      <dsp:spPr>
        <a:xfrm>
          <a:off x="6811179" y="2495270"/>
          <a:ext cx="2670551" cy="17812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Рост числа работающих бедных</a:t>
          </a:r>
        </a:p>
      </dsp:txBody>
      <dsp:txXfrm>
        <a:off x="7238467" y="2495270"/>
        <a:ext cx="2243263" cy="1781258"/>
      </dsp:txXfrm>
    </dsp:sp>
    <dsp:sp modelId="{FBFFD866-27ED-4CEA-9113-4CBDFE9897EE}">
      <dsp:nvSpPr>
        <dsp:cNvPr id="0" name=""/>
        <dsp:cNvSpPr/>
      </dsp:nvSpPr>
      <dsp:spPr>
        <a:xfrm>
          <a:off x="5386884" y="1864"/>
          <a:ext cx="1780367" cy="17803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Угрозы</a:t>
          </a:r>
        </a:p>
      </dsp:txBody>
      <dsp:txXfrm>
        <a:off x="5647613" y="262593"/>
        <a:ext cx="1258909" cy="12589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5A7D0-AC9E-442C-A49B-C0D4A5D9FB06}">
      <dsp:nvSpPr>
        <dsp:cNvPr id="0" name=""/>
        <dsp:cNvSpPr/>
      </dsp:nvSpPr>
      <dsp:spPr>
        <a:xfrm>
          <a:off x="0" y="486101"/>
          <a:ext cx="1083927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F3C2D-5EE0-4489-AD89-40986EB828BC}">
      <dsp:nvSpPr>
        <dsp:cNvPr id="0" name=""/>
        <dsp:cNvSpPr/>
      </dsp:nvSpPr>
      <dsp:spPr>
        <a:xfrm>
          <a:off x="521322" y="44559"/>
          <a:ext cx="10310905" cy="61866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789" tIns="0" rIns="28678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2"/>
              </a:solidFill>
            </a:rPr>
            <a:t>Стратегический обмен сотрудниками (</a:t>
          </a:r>
          <a:r>
            <a:rPr lang="ru-RU" sz="2000" kern="1200" dirty="0" err="1">
              <a:solidFill>
                <a:schemeClr val="tx2"/>
              </a:solidFill>
            </a:rPr>
            <a:t>strategic</a:t>
          </a:r>
          <a:r>
            <a:rPr lang="ru-RU" sz="2000" kern="1200" dirty="0">
              <a:solidFill>
                <a:schemeClr val="tx2"/>
              </a:solidFill>
            </a:rPr>
            <a:t> </a:t>
          </a:r>
          <a:r>
            <a:rPr lang="ru-RU" sz="2000" kern="1200" dirty="0" err="1">
              <a:solidFill>
                <a:schemeClr val="tx2"/>
              </a:solidFill>
            </a:rPr>
            <a:t>employee</a:t>
          </a:r>
          <a:r>
            <a:rPr lang="ru-RU" sz="2000" kern="1200" dirty="0">
              <a:solidFill>
                <a:schemeClr val="tx2"/>
              </a:solidFill>
            </a:rPr>
            <a:t> </a:t>
          </a:r>
          <a:r>
            <a:rPr lang="ru-RU" sz="2000" kern="1200" dirty="0" err="1">
              <a:solidFill>
                <a:schemeClr val="tx2"/>
              </a:solidFill>
            </a:rPr>
            <a:t>sharing</a:t>
          </a:r>
          <a:r>
            <a:rPr lang="ru-RU" sz="2000" kern="1200" dirty="0">
              <a:solidFill>
                <a:schemeClr val="tx2"/>
              </a:solidFill>
            </a:rPr>
            <a:t>)</a:t>
          </a:r>
        </a:p>
      </dsp:txBody>
      <dsp:txXfrm>
        <a:off x="551523" y="74760"/>
        <a:ext cx="10250503" cy="558260"/>
      </dsp:txXfrm>
    </dsp:sp>
    <dsp:sp modelId="{F5E7E52E-B82C-4D7B-B2F5-A71ADB066901}">
      <dsp:nvSpPr>
        <dsp:cNvPr id="0" name=""/>
        <dsp:cNvSpPr/>
      </dsp:nvSpPr>
      <dsp:spPr>
        <a:xfrm>
          <a:off x="0" y="1030421"/>
          <a:ext cx="1083927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413850-6760-415B-99C4-FA38D609FC74}">
      <dsp:nvSpPr>
        <dsp:cNvPr id="0" name=""/>
        <dsp:cNvSpPr/>
      </dsp:nvSpPr>
      <dsp:spPr>
        <a:xfrm>
          <a:off x="524498" y="853301"/>
          <a:ext cx="10308800" cy="3542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789" tIns="0" rIns="28678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2"/>
              </a:solidFill>
            </a:rPr>
            <a:t>Временное управление (</a:t>
          </a:r>
          <a:r>
            <a:rPr lang="en-US" sz="2000" kern="1200" dirty="0">
              <a:solidFill>
                <a:schemeClr val="tx2"/>
              </a:solidFill>
            </a:rPr>
            <a:t>interim management)</a:t>
          </a:r>
          <a:endParaRPr lang="ru-RU" sz="2000" kern="1200" dirty="0">
            <a:solidFill>
              <a:schemeClr val="tx2"/>
            </a:solidFill>
          </a:endParaRPr>
        </a:p>
      </dsp:txBody>
      <dsp:txXfrm>
        <a:off x="541791" y="870594"/>
        <a:ext cx="10274214" cy="319654"/>
      </dsp:txXfrm>
    </dsp:sp>
    <dsp:sp modelId="{843F079B-9C6B-4934-A249-DFC3DD314B44}">
      <dsp:nvSpPr>
        <dsp:cNvPr id="0" name=""/>
        <dsp:cNvSpPr/>
      </dsp:nvSpPr>
      <dsp:spPr>
        <a:xfrm>
          <a:off x="0" y="1606913"/>
          <a:ext cx="1083927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219A9-4B49-4603-9A04-644539BB0F0C}">
      <dsp:nvSpPr>
        <dsp:cNvPr id="0" name=""/>
        <dsp:cNvSpPr/>
      </dsp:nvSpPr>
      <dsp:spPr>
        <a:xfrm>
          <a:off x="528285" y="1407334"/>
          <a:ext cx="10310989" cy="38641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789" tIns="0" rIns="28678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2"/>
              </a:solidFill>
            </a:rPr>
            <a:t>Совместное трудоустройство (</a:t>
          </a:r>
          <a:r>
            <a:rPr lang="en-US" sz="2000" kern="1200" dirty="0">
              <a:solidFill>
                <a:schemeClr val="tx2"/>
              </a:solidFill>
            </a:rPr>
            <a:t>job sharing)</a:t>
          </a:r>
          <a:endParaRPr lang="ru-RU" sz="2000" kern="1200" dirty="0">
            <a:solidFill>
              <a:schemeClr val="tx2"/>
            </a:solidFill>
          </a:endParaRPr>
        </a:p>
      </dsp:txBody>
      <dsp:txXfrm>
        <a:off x="547148" y="1426197"/>
        <a:ext cx="10273263" cy="348686"/>
      </dsp:txXfrm>
    </dsp:sp>
    <dsp:sp modelId="{6CACE82C-BEB2-40D7-BFE2-A30EA3C00901}">
      <dsp:nvSpPr>
        <dsp:cNvPr id="0" name=""/>
        <dsp:cNvSpPr/>
      </dsp:nvSpPr>
      <dsp:spPr>
        <a:xfrm>
          <a:off x="0" y="2151233"/>
          <a:ext cx="1083927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DF284-3BB8-469E-86A5-02B406CAF70A}">
      <dsp:nvSpPr>
        <dsp:cNvPr id="0" name=""/>
        <dsp:cNvSpPr/>
      </dsp:nvSpPr>
      <dsp:spPr>
        <a:xfrm>
          <a:off x="528285" y="1994996"/>
          <a:ext cx="10310989" cy="3542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789" tIns="0" rIns="28678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2"/>
              </a:solidFill>
            </a:rPr>
            <a:t>Повседневная работа (</a:t>
          </a:r>
          <a:r>
            <a:rPr lang="en-US" sz="2000" kern="1200" dirty="0">
              <a:solidFill>
                <a:schemeClr val="tx2"/>
              </a:solidFill>
            </a:rPr>
            <a:t>casual work)</a:t>
          </a:r>
          <a:endParaRPr lang="ru-RU" sz="2000" kern="1200" dirty="0">
            <a:solidFill>
              <a:schemeClr val="tx2"/>
            </a:solidFill>
          </a:endParaRPr>
        </a:p>
      </dsp:txBody>
      <dsp:txXfrm>
        <a:off x="545578" y="2012289"/>
        <a:ext cx="10276403" cy="319654"/>
      </dsp:txXfrm>
    </dsp:sp>
    <dsp:sp modelId="{E35092C2-24D2-4708-9713-99CD6D123935}">
      <dsp:nvSpPr>
        <dsp:cNvPr id="0" name=""/>
        <dsp:cNvSpPr/>
      </dsp:nvSpPr>
      <dsp:spPr>
        <a:xfrm>
          <a:off x="0" y="2695553"/>
          <a:ext cx="1083927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FCD72-1313-4092-8A45-9F84BA84AB57}">
      <dsp:nvSpPr>
        <dsp:cNvPr id="0" name=""/>
        <dsp:cNvSpPr/>
      </dsp:nvSpPr>
      <dsp:spPr>
        <a:xfrm>
          <a:off x="526085" y="2518433"/>
          <a:ext cx="10311283" cy="3542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789" tIns="0" rIns="28678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2"/>
              </a:solidFill>
            </a:rPr>
            <a:t>Периодическая работа (</a:t>
          </a:r>
          <a:r>
            <a:rPr lang="en-US" sz="2000" kern="1200" dirty="0">
              <a:solidFill>
                <a:schemeClr val="tx2"/>
              </a:solidFill>
            </a:rPr>
            <a:t>intermittent work)</a:t>
          </a:r>
          <a:endParaRPr lang="ru-RU" sz="2000" kern="1200" dirty="0">
            <a:solidFill>
              <a:schemeClr val="tx2"/>
            </a:solidFill>
          </a:endParaRPr>
        </a:p>
      </dsp:txBody>
      <dsp:txXfrm>
        <a:off x="543378" y="2535726"/>
        <a:ext cx="10276697" cy="319654"/>
      </dsp:txXfrm>
    </dsp:sp>
    <dsp:sp modelId="{F98A4727-DAC0-47C5-B16B-DDF3ED6B7CC9}">
      <dsp:nvSpPr>
        <dsp:cNvPr id="0" name=""/>
        <dsp:cNvSpPr/>
      </dsp:nvSpPr>
      <dsp:spPr>
        <a:xfrm>
          <a:off x="0" y="3239873"/>
          <a:ext cx="1083927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F080F-79F5-47C1-972A-2CDB799B4C2F}">
      <dsp:nvSpPr>
        <dsp:cNvPr id="0" name=""/>
        <dsp:cNvSpPr/>
      </dsp:nvSpPr>
      <dsp:spPr>
        <a:xfrm>
          <a:off x="526085" y="3062753"/>
          <a:ext cx="10311283" cy="3542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789" tIns="0" rIns="28678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2"/>
              </a:solidFill>
            </a:rPr>
            <a:t>Работа по вызову</a:t>
          </a:r>
          <a:r>
            <a:rPr lang="en-US" sz="2000" kern="1200" dirty="0">
              <a:solidFill>
                <a:schemeClr val="tx2"/>
              </a:solidFill>
            </a:rPr>
            <a:t> (On-call work</a:t>
          </a:r>
          <a:r>
            <a:rPr lang="ru-RU" sz="2000" kern="1200" dirty="0">
              <a:solidFill>
                <a:schemeClr val="tx2"/>
              </a:solidFill>
            </a:rPr>
            <a:t>, </a:t>
          </a:r>
          <a:r>
            <a:rPr lang="en-US" sz="2000" kern="1200" dirty="0">
              <a:solidFill>
                <a:schemeClr val="tx2"/>
              </a:solidFill>
            </a:rPr>
            <a:t>zero-hours contracts)</a:t>
          </a:r>
          <a:endParaRPr lang="ru-RU" sz="2000" kern="1200" dirty="0">
            <a:solidFill>
              <a:schemeClr val="tx2"/>
            </a:solidFill>
          </a:endParaRPr>
        </a:p>
      </dsp:txBody>
      <dsp:txXfrm>
        <a:off x="543378" y="3080046"/>
        <a:ext cx="10276697" cy="319654"/>
      </dsp:txXfrm>
    </dsp:sp>
    <dsp:sp modelId="{72287624-1D95-45D7-9719-0E931092DE65}">
      <dsp:nvSpPr>
        <dsp:cNvPr id="0" name=""/>
        <dsp:cNvSpPr/>
      </dsp:nvSpPr>
      <dsp:spPr>
        <a:xfrm>
          <a:off x="0" y="3784193"/>
          <a:ext cx="1083927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C6396-2CB4-492D-B514-3203FD2899A4}">
      <dsp:nvSpPr>
        <dsp:cNvPr id="0" name=""/>
        <dsp:cNvSpPr/>
      </dsp:nvSpPr>
      <dsp:spPr>
        <a:xfrm>
          <a:off x="531907" y="3607073"/>
          <a:ext cx="10298500" cy="3542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789" tIns="0" rIns="28678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2"/>
              </a:solidFill>
            </a:rPr>
            <a:t>Полная мобильность (</a:t>
          </a:r>
          <a:r>
            <a:rPr lang="en-US" sz="2000" kern="1200" dirty="0">
              <a:solidFill>
                <a:schemeClr val="tx2"/>
              </a:solidFill>
            </a:rPr>
            <a:t>full mobility)</a:t>
          </a:r>
          <a:endParaRPr lang="ru-RU" sz="2000" kern="1200" dirty="0">
            <a:solidFill>
              <a:schemeClr val="tx2"/>
            </a:solidFill>
          </a:endParaRPr>
        </a:p>
      </dsp:txBody>
      <dsp:txXfrm>
        <a:off x="549200" y="3624366"/>
        <a:ext cx="10263914" cy="319654"/>
      </dsp:txXfrm>
    </dsp:sp>
    <dsp:sp modelId="{0D8F2B45-2F9C-46F7-B167-1EB082696B58}">
      <dsp:nvSpPr>
        <dsp:cNvPr id="0" name=""/>
        <dsp:cNvSpPr/>
      </dsp:nvSpPr>
      <dsp:spPr>
        <a:xfrm>
          <a:off x="0" y="4328513"/>
          <a:ext cx="1083927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4004A-4ABA-4B64-A581-944B1ED50535}">
      <dsp:nvSpPr>
        <dsp:cNvPr id="0" name=""/>
        <dsp:cNvSpPr/>
      </dsp:nvSpPr>
      <dsp:spPr>
        <a:xfrm>
          <a:off x="531907" y="4151393"/>
          <a:ext cx="10298500" cy="3542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789" tIns="0" rIns="28678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2"/>
              </a:solidFill>
            </a:rPr>
            <a:t>Частичная мобильность (</a:t>
          </a:r>
          <a:r>
            <a:rPr lang="en-US" sz="2000" kern="1200" dirty="0">
              <a:solidFill>
                <a:schemeClr val="tx2"/>
              </a:solidFill>
            </a:rPr>
            <a:t>site mobility)</a:t>
          </a:r>
          <a:endParaRPr lang="ru-RU" sz="2000" kern="1200" dirty="0">
            <a:solidFill>
              <a:schemeClr val="tx2"/>
            </a:solidFill>
          </a:endParaRPr>
        </a:p>
      </dsp:txBody>
      <dsp:txXfrm>
        <a:off x="549200" y="4168686"/>
        <a:ext cx="10263914" cy="319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61221-2ED3-439B-A688-B4F37DEC30EC}">
      <dsp:nvSpPr>
        <dsp:cNvPr id="0" name=""/>
        <dsp:cNvSpPr/>
      </dsp:nvSpPr>
      <dsp:spPr>
        <a:xfrm>
          <a:off x="0" y="275001"/>
          <a:ext cx="10972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4AE96-A1FA-4981-8552-FBCE2FFF9B73}">
      <dsp:nvSpPr>
        <dsp:cNvPr id="0" name=""/>
        <dsp:cNvSpPr/>
      </dsp:nvSpPr>
      <dsp:spPr>
        <a:xfrm>
          <a:off x="547032" y="83121"/>
          <a:ext cx="10420862" cy="38376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/>
              </a:solidFill>
            </a:rPr>
            <a:t>Сетевые рабочие места (</a:t>
          </a:r>
          <a:r>
            <a:rPr lang="ru-RU" sz="1800" b="1" kern="1200" dirty="0" err="1">
              <a:solidFill>
                <a:schemeClr val="tx2"/>
              </a:solidFill>
            </a:rPr>
            <a:t>networked</a:t>
          </a:r>
          <a:r>
            <a:rPr lang="ru-RU" sz="1800" b="1" kern="1200" dirty="0">
              <a:solidFill>
                <a:schemeClr val="tx2"/>
              </a:solidFill>
            </a:rPr>
            <a:t> </a:t>
          </a:r>
          <a:r>
            <a:rPr lang="ru-RU" sz="1800" b="1" kern="1200" dirty="0" err="1">
              <a:solidFill>
                <a:schemeClr val="tx2"/>
              </a:solidFill>
            </a:rPr>
            <a:t>workplaces</a:t>
          </a:r>
          <a:r>
            <a:rPr lang="ru-RU" sz="1800" b="1" kern="1200" dirty="0">
              <a:solidFill>
                <a:schemeClr val="tx2"/>
              </a:solidFill>
            </a:rPr>
            <a:t>)</a:t>
          </a:r>
        </a:p>
      </dsp:txBody>
      <dsp:txXfrm>
        <a:off x="565766" y="101855"/>
        <a:ext cx="10383394" cy="346292"/>
      </dsp:txXfrm>
    </dsp:sp>
    <dsp:sp modelId="{EBF19C40-E0AD-4B95-9D81-C54AA644ED13}">
      <dsp:nvSpPr>
        <dsp:cNvPr id="0" name=""/>
        <dsp:cNvSpPr/>
      </dsp:nvSpPr>
      <dsp:spPr>
        <a:xfrm>
          <a:off x="0" y="864681"/>
          <a:ext cx="10972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F7985F-A14D-4364-A2CD-309ED326FBF3}">
      <dsp:nvSpPr>
        <dsp:cNvPr id="0" name=""/>
        <dsp:cNvSpPr/>
      </dsp:nvSpPr>
      <dsp:spPr>
        <a:xfrm>
          <a:off x="547032" y="672801"/>
          <a:ext cx="10420862" cy="38376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chemeClr val="tx2"/>
              </a:solidFill>
            </a:rPr>
            <a:t>Ваучерная</a:t>
          </a:r>
          <a:r>
            <a:rPr lang="ru-RU" sz="1800" b="1" kern="1200" dirty="0">
              <a:solidFill>
                <a:schemeClr val="tx2"/>
              </a:solidFill>
            </a:rPr>
            <a:t> работа (</a:t>
          </a:r>
          <a:r>
            <a:rPr lang="en-US" sz="1800" b="1" kern="1200" dirty="0">
              <a:solidFill>
                <a:schemeClr val="tx2"/>
              </a:solidFill>
            </a:rPr>
            <a:t>voucher-based work)</a:t>
          </a:r>
          <a:endParaRPr lang="ru-RU" sz="1800" b="1" kern="1200" dirty="0">
            <a:solidFill>
              <a:schemeClr val="tx2"/>
            </a:solidFill>
          </a:endParaRPr>
        </a:p>
      </dsp:txBody>
      <dsp:txXfrm>
        <a:off x="565766" y="691535"/>
        <a:ext cx="10383394" cy="346292"/>
      </dsp:txXfrm>
    </dsp:sp>
    <dsp:sp modelId="{DFA35322-A650-4445-AA96-1CE0FC8400C5}">
      <dsp:nvSpPr>
        <dsp:cNvPr id="0" name=""/>
        <dsp:cNvSpPr/>
      </dsp:nvSpPr>
      <dsp:spPr>
        <a:xfrm>
          <a:off x="0" y="1454361"/>
          <a:ext cx="10972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14F7A7-8F9A-42BF-A04E-C4F565DC4D83}">
      <dsp:nvSpPr>
        <dsp:cNvPr id="0" name=""/>
        <dsp:cNvSpPr/>
      </dsp:nvSpPr>
      <dsp:spPr>
        <a:xfrm>
          <a:off x="547032" y="1262481"/>
          <a:ext cx="10420862" cy="38376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/>
              </a:solidFill>
            </a:rPr>
            <a:t>Работники</a:t>
          </a:r>
          <a:r>
            <a:rPr lang="ru-RU" sz="1600" b="1" kern="1200" dirty="0">
              <a:solidFill>
                <a:schemeClr val="tx2"/>
              </a:solidFill>
            </a:rPr>
            <a:t> </a:t>
          </a:r>
          <a:r>
            <a:rPr lang="ru-RU" sz="1800" b="1" kern="1200" dirty="0">
              <a:solidFill>
                <a:schemeClr val="tx2"/>
              </a:solidFill>
            </a:rPr>
            <a:t>по портфолио (</a:t>
          </a:r>
          <a:r>
            <a:rPr lang="ru-RU" sz="1800" b="1" kern="1200" dirty="0" err="1">
              <a:solidFill>
                <a:schemeClr val="tx2"/>
              </a:solidFill>
            </a:rPr>
            <a:t>portfolio</a:t>
          </a:r>
          <a:r>
            <a:rPr lang="ru-RU" sz="1800" b="1" kern="1200" dirty="0">
              <a:solidFill>
                <a:schemeClr val="tx2"/>
              </a:solidFill>
            </a:rPr>
            <a:t> </a:t>
          </a:r>
          <a:r>
            <a:rPr lang="ru-RU" sz="1800" b="1" kern="1200" dirty="0" err="1">
              <a:solidFill>
                <a:schemeClr val="tx2"/>
              </a:solidFill>
            </a:rPr>
            <a:t>workers</a:t>
          </a:r>
          <a:r>
            <a:rPr lang="ru-RU" sz="1800" b="1" kern="1200" dirty="0">
              <a:solidFill>
                <a:schemeClr val="tx2"/>
              </a:solidFill>
            </a:rPr>
            <a:t>)</a:t>
          </a:r>
        </a:p>
      </dsp:txBody>
      <dsp:txXfrm>
        <a:off x="565766" y="1281215"/>
        <a:ext cx="10383394" cy="346292"/>
      </dsp:txXfrm>
    </dsp:sp>
    <dsp:sp modelId="{3FD3E25E-7F8A-44C5-8CCF-31EC74E67DE4}">
      <dsp:nvSpPr>
        <dsp:cNvPr id="0" name=""/>
        <dsp:cNvSpPr/>
      </dsp:nvSpPr>
      <dsp:spPr>
        <a:xfrm>
          <a:off x="0" y="2462097"/>
          <a:ext cx="10972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D73F1-6BCC-43D7-9786-E6694CD4B69E}">
      <dsp:nvSpPr>
        <dsp:cNvPr id="0" name=""/>
        <dsp:cNvSpPr/>
      </dsp:nvSpPr>
      <dsp:spPr>
        <a:xfrm>
          <a:off x="547032" y="1852161"/>
          <a:ext cx="10420862" cy="80181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/>
              </a:solidFill>
            </a:rPr>
            <a:t>Совместное использование временно свободных сотрудников (</a:t>
          </a:r>
          <a:r>
            <a:rPr lang="ru-RU" sz="1800" b="1" kern="1200" dirty="0" err="1">
              <a:solidFill>
                <a:schemeClr val="tx2"/>
              </a:solidFill>
            </a:rPr>
            <a:t>Ad-hoc</a:t>
          </a:r>
          <a:r>
            <a:rPr lang="ru-RU" sz="1800" b="1" kern="1200" dirty="0">
              <a:solidFill>
                <a:schemeClr val="tx2"/>
              </a:solidFill>
            </a:rPr>
            <a:t> </a:t>
          </a:r>
          <a:r>
            <a:rPr lang="ru-RU" sz="1800" b="1" kern="1200" dirty="0" err="1">
              <a:solidFill>
                <a:schemeClr val="tx2"/>
              </a:solidFill>
            </a:rPr>
            <a:t>employee</a:t>
          </a:r>
          <a:r>
            <a:rPr lang="ru-RU" sz="1800" b="1" kern="1200" dirty="0">
              <a:solidFill>
                <a:schemeClr val="tx2"/>
              </a:solidFill>
            </a:rPr>
            <a:t> </a:t>
          </a:r>
          <a:r>
            <a:rPr lang="ru-RU" sz="1800" b="1" kern="1200" dirty="0" err="1">
              <a:solidFill>
                <a:schemeClr val="tx2"/>
              </a:solidFill>
            </a:rPr>
            <a:t>sharing</a:t>
          </a:r>
          <a:r>
            <a:rPr lang="ru-RU" sz="1800" b="1" kern="1200" dirty="0">
              <a:solidFill>
                <a:schemeClr val="tx2"/>
              </a:solidFill>
            </a:rPr>
            <a:t>)</a:t>
          </a:r>
        </a:p>
      </dsp:txBody>
      <dsp:txXfrm>
        <a:off x="586173" y="1891302"/>
        <a:ext cx="10342580" cy="723534"/>
      </dsp:txXfrm>
    </dsp:sp>
    <dsp:sp modelId="{25CAFD9C-90AD-4E55-8289-AB4EEF9925F9}">
      <dsp:nvSpPr>
        <dsp:cNvPr id="0" name=""/>
        <dsp:cNvSpPr/>
      </dsp:nvSpPr>
      <dsp:spPr>
        <a:xfrm>
          <a:off x="0" y="3051777"/>
          <a:ext cx="10972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B8500-C85F-449A-8263-3C0F43063475}">
      <dsp:nvSpPr>
        <dsp:cNvPr id="0" name=""/>
        <dsp:cNvSpPr/>
      </dsp:nvSpPr>
      <dsp:spPr>
        <a:xfrm>
          <a:off x="547032" y="2859897"/>
          <a:ext cx="10420862" cy="38376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/>
              </a:solidFill>
            </a:rPr>
            <a:t>Массовая занятость (</a:t>
          </a:r>
          <a:r>
            <a:rPr lang="en-US" sz="1800" b="1" kern="1200" dirty="0">
              <a:solidFill>
                <a:schemeClr val="tx2"/>
              </a:solidFill>
            </a:rPr>
            <a:t>Crowd employment)</a:t>
          </a:r>
          <a:endParaRPr lang="ru-RU" sz="1800" b="1" kern="1200" dirty="0">
            <a:solidFill>
              <a:schemeClr val="tx2"/>
            </a:solidFill>
          </a:endParaRPr>
        </a:p>
      </dsp:txBody>
      <dsp:txXfrm>
        <a:off x="565766" y="2878631"/>
        <a:ext cx="10383394" cy="346292"/>
      </dsp:txXfrm>
    </dsp:sp>
    <dsp:sp modelId="{CFFEDEA5-8187-462E-A2D0-629C7C49DF3B}">
      <dsp:nvSpPr>
        <dsp:cNvPr id="0" name=""/>
        <dsp:cNvSpPr/>
      </dsp:nvSpPr>
      <dsp:spPr>
        <a:xfrm>
          <a:off x="0" y="3967803"/>
          <a:ext cx="10972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7EE7D-18EB-4526-932D-C8F06D061423}">
      <dsp:nvSpPr>
        <dsp:cNvPr id="0" name=""/>
        <dsp:cNvSpPr/>
      </dsp:nvSpPr>
      <dsp:spPr>
        <a:xfrm>
          <a:off x="551937" y="3439604"/>
          <a:ext cx="10420862" cy="71010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/>
              </a:solidFill>
            </a:rPr>
            <a:t>Сотрудничество среди </a:t>
          </a:r>
          <a:r>
            <a:rPr lang="ru-RU" sz="1800" b="1" kern="1200" dirty="0" err="1">
              <a:solidFill>
                <a:schemeClr val="tx2"/>
              </a:solidFill>
            </a:rPr>
            <a:t>самозанятых</a:t>
          </a:r>
          <a:r>
            <a:rPr lang="ru-RU" sz="1800" b="1" kern="1200" dirty="0">
              <a:solidFill>
                <a:schemeClr val="tx2"/>
              </a:solidFill>
            </a:rPr>
            <a:t> работников (</a:t>
          </a:r>
          <a:r>
            <a:rPr lang="ru-RU" sz="1800" b="1" kern="1200" dirty="0" err="1">
              <a:solidFill>
                <a:schemeClr val="tx2"/>
              </a:solidFill>
            </a:rPr>
            <a:t>collaborative</a:t>
          </a:r>
          <a:r>
            <a:rPr lang="ru-RU" sz="1800" b="1" kern="1200" dirty="0">
              <a:solidFill>
                <a:schemeClr val="tx2"/>
              </a:solidFill>
            </a:rPr>
            <a:t> </a:t>
          </a:r>
          <a:r>
            <a:rPr lang="ru-RU" sz="1800" b="1" kern="1200" dirty="0" err="1">
              <a:solidFill>
                <a:schemeClr val="tx2"/>
              </a:solidFill>
            </a:rPr>
            <a:t>employment</a:t>
          </a:r>
          <a:r>
            <a:rPr lang="ru-RU" sz="1800" b="1" kern="1200" dirty="0">
              <a:solidFill>
                <a:schemeClr val="tx2"/>
              </a:solidFill>
            </a:rPr>
            <a:t>) </a:t>
          </a:r>
        </a:p>
      </dsp:txBody>
      <dsp:txXfrm>
        <a:off x="586601" y="3474268"/>
        <a:ext cx="10351534" cy="640777"/>
      </dsp:txXfrm>
    </dsp:sp>
    <dsp:sp modelId="{0B84E77B-F730-4C9C-A7FE-796E16F91B62}">
      <dsp:nvSpPr>
        <dsp:cNvPr id="0" name=""/>
        <dsp:cNvSpPr/>
      </dsp:nvSpPr>
      <dsp:spPr>
        <a:xfrm>
          <a:off x="0" y="4557483"/>
          <a:ext cx="10972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EB909-B318-491C-A8D0-E8A803DF29D5}">
      <dsp:nvSpPr>
        <dsp:cNvPr id="0" name=""/>
        <dsp:cNvSpPr/>
      </dsp:nvSpPr>
      <dsp:spPr>
        <a:xfrm>
          <a:off x="551937" y="4375708"/>
          <a:ext cx="10420862" cy="38376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/>
              </a:solidFill>
            </a:rPr>
            <a:t>Зонтичные организации (</a:t>
          </a:r>
          <a:r>
            <a:rPr lang="en-US" sz="1800" b="1" kern="1200" dirty="0">
              <a:solidFill>
                <a:schemeClr val="tx2"/>
              </a:solidFill>
            </a:rPr>
            <a:t>Umbrella </a:t>
          </a:r>
          <a:r>
            <a:rPr lang="en-US" sz="1800" b="1" kern="1200" dirty="0" err="1">
              <a:solidFill>
                <a:schemeClr val="tx2"/>
              </a:solidFill>
            </a:rPr>
            <a:t>organisations</a:t>
          </a:r>
          <a:r>
            <a:rPr lang="en-US" sz="1800" b="1" kern="1200" dirty="0">
              <a:solidFill>
                <a:schemeClr val="tx2"/>
              </a:solidFill>
            </a:rPr>
            <a:t>)</a:t>
          </a:r>
          <a:endParaRPr lang="ru-RU" sz="1800" b="1" kern="1200" dirty="0">
            <a:solidFill>
              <a:schemeClr val="tx2"/>
            </a:solidFill>
          </a:endParaRPr>
        </a:p>
      </dsp:txBody>
      <dsp:txXfrm>
        <a:off x="570671" y="4394442"/>
        <a:ext cx="10383394" cy="3462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1E3C8-CAB3-4BE4-9F9C-7DAAA509806C}">
      <dsp:nvSpPr>
        <dsp:cNvPr id="0" name=""/>
        <dsp:cNvSpPr/>
      </dsp:nvSpPr>
      <dsp:spPr>
        <a:xfrm>
          <a:off x="0" y="142381"/>
          <a:ext cx="9818341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60CEE-C535-4D65-A2B9-46BE73C0BFA2}">
      <dsp:nvSpPr>
        <dsp:cNvPr id="0" name=""/>
        <dsp:cNvSpPr/>
      </dsp:nvSpPr>
      <dsp:spPr>
        <a:xfrm>
          <a:off x="490917" y="39061"/>
          <a:ext cx="8794965" cy="20664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777" tIns="0" rIns="25977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/>
              </a:solidFill>
            </a:rPr>
            <a:t>Системное мышление</a:t>
          </a:r>
        </a:p>
      </dsp:txBody>
      <dsp:txXfrm>
        <a:off x="501004" y="49148"/>
        <a:ext cx="8774791" cy="186466"/>
      </dsp:txXfrm>
    </dsp:sp>
    <dsp:sp modelId="{A471C7FA-BEF9-4E38-883B-2A2BEA6F0140}">
      <dsp:nvSpPr>
        <dsp:cNvPr id="0" name=""/>
        <dsp:cNvSpPr/>
      </dsp:nvSpPr>
      <dsp:spPr>
        <a:xfrm>
          <a:off x="0" y="459901"/>
          <a:ext cx="9818341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7D28F-C1C5-4D9B-9E80-201623E2CC02}">
      <dsp:nvSpPr>
        <dsp:cNvPr id="0" name=""/>
        <dsp:cNvSpPr/>
      </dsp:nvSpPr>
      <dsp:spPr>
        <a:xfrm>
          <a:off x="490917" y="356581"/>
          <a:ext cx="8794965" cy="20664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777" tIns="0" rIns="25977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/>
              </a:solidFill>
            </a:rPr>
            <a:t>Межотраслевая коммуникация</a:t>
          </a:r>
        </a:p>
      </dsp:txBody>
      <dsp:txXfrm>
        <a:off x="501004" y="366668"/>
        <a:ext cx="8774791" cy="186466"/>
      </dsp:txXfrm>
    </dsp:sp>
    <dsp:sp modelId="{019D6E89-A669-4E35-956C-672D618E3E26}">
      <dsp:nvSpPr>
        <dsp:cNvPr id="0" name=""/>
        <dsp:cNvSpPr/>
      </dsp:nvSpPr>
      <dsp:spPr>
        <a:xfrm>
          <a:off x="0" y="777421"/>
          <a:ext cx="9818341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9073A8-16D5-4E3F-B4A3-934CF88DD0EA}">
      <dsp:nvSpPr>
        <dsp:cNvPr id="0" name=""/>
        <dsp:cNvSpPr/>
      </dsp:nvSpPr>
      <dsp:spPr>
        <a:xfrm>
          <a:off x="490917" y="674101"/>
          <a:ext cx="8794965" cy="20664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777" tIns="0" rIns="25977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chemeClr val="tx2"/>
              </a:solidFill>
            </a:rPr>
            <a:t>Мультиязычность</a:t>
          </a:r>
          <a:r>
            <a:rPr lang="ru-RU" sz="1800" b="1" kern="1200" dirty="0">
              <a:solidFill>
                <a:schemeClr val="tx2"/>
              </a:solidFill>
            </a:rPr>
            <a:t> и </a:t>
          </a:r>
          <a:r>
            <a:rPr lang="ru-RU" sz="1800" b="1" kern="1200" dirty="0" err="1">
              <a:solidFill>
                <a:schemeClr val="tx2"/>
              </a:solidFill>
            </a:rPr>
            <a:t>мультикультурность</a:t>
          </a:r>
          <a:endParaRPr lang="ru-RU" sz="1800" b="1" kern="1200" dirty="0">
            <a:solidFill>
              <a:schemeClr val="tx2"/>
            </a:solidFill>
          </a:endParaRPr>
        </a:p>
      </dsp:txBody>
      <dsp:txXfrm>
        <a:off x="501004" y="684188"/>
        <a:ext cx="8774791" cy="186466"/>
      </dsp:txXfrm>
    </dsp:sp>
    <dsp:sp modelId="{8F0C0B3C-FF50-4E3E-91E8-C7797E912AC1}">
      <dsp:nvSpPr>
        <dsp:cNvPr id="0" name=""/>
        <dsp:cNvSpPr/>
      </dsp:nvSpPr>
      <dsp:spPr>
        <a:xfrm>
          <a:off x="0" y="1094941"/>
          <a:ext cx="9818341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9C0B0-CF95-4759-8165-F41574986DEB}">
      <dsp:nvSpPr>
        <dsp:cNvPr id="0" name=""/>
        <dsp:cNvSpPr/>
      </dsp:nvSpPr>
      <dsp:spPr>
        <a:xfrm>
          <a:off x="490917" y="991621"/>
          <a:ext cx="8794965" cy="20664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777" tIns="0" rIns="25977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/>
              </a:solidFill>
            </a:rPr>
            <a:t>Управление проектами</a:t>
          </a:r>
        </a:p>
      </dsp:txBody>
      <dsp:txXfrm>
        <a:off x="501004" y="1001708"/>
        <a:ext cx="8774791" cy="186466"/>
      </dsp:txXfrm>
    </dsp:sp>
    <dsp:sp modelId="{CCBBC6B9-25FF-4062-8443-1FFBF34148C2}">
      <dsp:nvSpPr>
        <dsp:cNvPr id="0" name=""/>
        <dsp:cNvSpPr/>
      </dsp:nvSpPr>
      <dsp:spPr>
        <a:xfrm>
          <a:off x="0" y="1412461"/>
          <a:ext cx="9818341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C56A05-7E42-4464-850E-EEC2A1AB1E66}">
      <dsp:nvSpPr>
        <dsp:cNvPr id="0" name=""/>
        <dsp:cNvSpPr/>
      </dsp:nvSpPr>
      <dsp:spPr>
        <a:xfrm>
          <a:off x="490917" y="1309141"/>
          <a:ext cx="8794965" cy="20664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777" tIns="0" rIns="25977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chemeClr val="tx2"/>
              </a:solidFill>
            </a:rPr>
            <a:t>Клиентоориентированность</a:t>
          </a:r>
          <a:endParaRPr lang="ru-RU" sz="1800" b="1" kern="1200" dirty="0">
            <a:solidFill>
              <a:schemeClr val="tx2"/>
            </a:solidFill>
          </a:endParaRPr>
        </a:p>
      </dsp:txBody>
      <dsp:txXfrm>
        <a:off x="501004" y="1319228"/>
        <a:ext cx="8774791" cy="186466"/>
      </dsp:txXfrm>
    </dsp:sp>
    <dsp:sp modelId="{E3B2574B-4695-418C-AAB1-813941606C70}">
      <dsp:nvSpPr>
        <dsp:cNvPr id="0" name=""/>
        <dsp:cNvSpPr/>
      </dsp:nvSpPr>
      <dsp:spPr>
        <a:xfrm>
          <a:off x="0" y="1729981"/>
          <a:ext cx="9818341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55DF1-441B-4DFE-A878-911DB3DF0065}">
      <dsp:nvSpPr>
        <dsp:cNvPr id="0" name=""/>
        <dsp:cNvSpPr/>
      </dsp:nvSpPr>
      <dsp:spPr>
        <a:xfrm>
          <a:off x="490917" y="1626661"/>
          <a:ext cx="8794965" cy="20664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777" tIns="0" rIns="25977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/>
              </a:solidFill>
            </a:rPr>
            <a:t>Бережливое производство</a:t>
          </a:r>
        </a:p>
      </dsp:txBody>
      <dsp:txXfrm>
        <a:off x="501004" y="1636748"/>
        <a:ext cx="8774791" cy="186466"/>
      </dsp:txXfrm>
    </dsp:sp>
    <dsp:sp modelId="{74086C4C-942F-4904-8903-2036A079FBF0}">
      <dsp:nvSpPr>
        <dsp:cNvPr id="0" name=""/>
        <dsp:cNvSpPr/>
      </dsp:nvSpPr>
      <dsp:spPr>
        <a:xfrm>
          <a:off x="0" y="2047501"/>
          <a:ext cx="9818341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E6428-C3DE-4116-8FBC-3332B6F948DA}">
      <dsp:nvSpPr>
        <dsp:cNvPr id="0" name=""/>
        <dsp:cNvSpPr/>
      </dsp:nvSpPr>
      <dsp:spPr>
        <a:xfrm>
          <a:off x="490917" y="1944181"/>
          <a:ext cx="8794965" cy="20664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777" tIns="0" rIns="25977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/>
              </a:solidFill>
            </a:rPr>
            <a:t>Экологическое мышление</a:t>
          </a:r>
        </a:p>
      </dsp:txBody>
      <dsp:txXfrm>
        <a:off x="501004" y="1954268"/>
        <a:ext cx="8774791" cy="186466"/>
      </dsp:txXfrm>
    </dsp:sp>
    <dsp:sp modelId="{4312895F-D53F-49AA-8E13-47597AE5F98A}">
      <dsp:nvSpPr>
        <dsp:cNvPr id="0" name=""/>
        <dsp:cNvSpPr/>
      </dsp:nvSpPr>
      <dsp:spPr>
        <a:xfrm>
          <a:off x="0" y="2365021"/>
          <a:ext cx="9818341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0A8FD-2968-4BB7-8C07-996D86F041F8}">
      <dsp:nvSpPr>
        <dsp:cNvPr id="0" name=""/>
        <dsp:cNvSpPr/>
      </dsp:nvSpPr>
      <dsp:spPr>
        <a:xfrm>
          <a:off x="490917" y="2261701"/>
          <a:ext cx="8794965" cy="20664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777" tIns="0" rIns="25977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/>
              </a:solidFill>
            </a:rPr>
            <a:t>Программирование/Робототехника/Искусственный интеллект</a:t>
          </a:r>
        </a:p>
      </dsp:txBody>
      <dsp:txXfrm>
        <a:off x="501004" y="2271788"/>
        <a:ext cx="8774791" cy="186466"/>
      </dsp:txXfrm>
    </dsp:sp>
    <dsp:sp modelId="{9B4DA3E9-9BFE-4A19-90E6-7E18D1B6DE03}">
      <dsp:nvSpPr>
        <dsp:cNvPr id="0" name=""/>
        <dsp:cNvSpPr/>
      </dsp:nvSpPr>
      <dsp:spPr>
        <a:xfrm>
          <a:off x="0" y="2682541"/>
          <a:ext cx="9818341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DBBD2-47AF-42A4-8892-678AFA880755}">
      <dsp:nvSpPr>
        <dsp:cNvPr id="0" name=""/>
        <dsp:cNvSpPr/>
      </dsp:nvSpPr>
      <dsp:spPr>
        <a:xfrm>
          <a:off x="490917" y="2579221"/>
          <a:ext cx="8794965" cy="20664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777" tIns="0" rIns="25977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/>
              </a:solidFill>
            </a:rPr>
            <a:t>Работа с людьми</a:t>
          </a:r>
        </a:p>
      </dsp:txBody>
      <dsp:txXfrm>
        <a:off x="501004" y="2589308"/>
        <a:ext cx="8774791" cy="186466"/>
      </dsp:txXfrm>
    </dsp:sp>
    <dsp:sp modelId="{82C5494E-9742-4CD4-8BC9-78A7FF09E277}">
      <dsp:nvSpPr>
        <dsp:cNvPr id="0" name=""/>
        <dsp:cNvSpPr/>
      </dsp:nvSpPr>
      <dsp:spPr>
        <a:xfrm>
          <a:off x="0" y="3000060"/>
          <a:ext cx="9818341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C750C-9D42-4BA3-94D4-33D303260AD1}">
      <dsp:nvSpPr>
        <dsp:cNvPr id="0" name=""/>
        <dsp:cNvSpPr/>
      </dsp:nvSpPr>
      <dsp:spPr>
        <a:xfrm>
          <a:off x="490917" y="2896741"/>
          <a:ext cx="8794965" cy="20664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777" tIns="0" rIns="25977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/>
              </a:solidFill>
            </a:rPr>
            <a:t>Работа в условиях неопределенности</a:t>
          </a:r>
        </a:p>
      </dsp:txBody>
      <dsp:txXfrm>
        <a:off x="501004" y="2906828"/>
        <a:ext cx="8774791" cy="186466"/>
      </dsp:txXfrm>
    </dsp:sp>
    <dsp:sp modelId="{05887A4A-E754-4148-A3CF-8884600870B7}">
      <dsp:nvSpPr>
        <dsp:cNvPr id="0" name=""/>
        <dsp:cNvSpPr/>
      </dsp:nvSpPr>
      <dsp:spPr>
        <a:xfrm>
          <a:off x="0" y="3317580"/>
          <a:ext cx="9818341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1473C-696C-4CDE-9CDB-B82727EE7CDF}">
      <dsp:nvSpPr>
        <dsp:cNvPr id="0" name=""/>
        <dsp:cNvSpPr/>
      </dsp:nvSpPr>
      <dsp:spPr>
        <a:xfrm>
          <a:off x="490917" y="3214260"/>
          <a:ext cx="8794965" cy="20664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777" tIns="0" rIns="25977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/>
              </a:solidFill>
            </a:rPr>
            <a:t>Навыки художественного творчества</a:t>
          </a:r>
        </a:p>
      </dsp:txBody>
      <dsp:txXfrm>
        <a:off x="501004" y="3224347"/>
        <a:ext cx="8774791" cy="1864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E27FA-B774-E24A-9437-9EDC3895E493}">
      <dsp:nvSpPr>
        <dsp:cNvPr id="0" name=""/>
        <dsp:cNvSpPr/>
      </dsp:nvSpPr>
      <dsp:spPr>
        <a:xfrm>
          <a:off x="1847896" y="249895"/>
          <a:ext cx="3229416" cy="3229416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Эмоциональный интеллект</a:t>
          </a:r>
        </a:p>
      </dsp:txBody>
      <dsp:txXfrm>
        <a:off x="3549875" y="934223"/>
        <a:ext cx="1153362" cy="961135"/>
      </dsp:txXfrm>
    </dsp:sp>
    <dsp:sp modelId="{54B8B669-E092-1044-8050-5CD3F402F9ED}">
      <dsp:nvSpPr>
        <dsp:cNvPr id="0" name=""/>
        <dsp:cNvSpPr/>
      </dsp:nvSpPr>
      <dsp:spPr>
        <a:xfrm>
          <a:off x="1781385" y="365231"/>
          <a:ext cx="3229416" cy="3229416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Принятие решений</a:t>
          </a:r>
        </a:p>
      </dsp:txBody>
      <dsp:txXfrm>
        <a:off x="2550294" y="2460507"/>
        <a:ext cx="1730044" cy="845799"/>
      </dsp:txXfrm>
    </dsp:sp>
    <dsp:sp modelId="{844372D7-1DA2-A34F-BBFC-F3C3B6D9C8FE}">
      <dsp:nvSpPr>
        <dsp:cNvPr id="0" name=""/>
        <dsp:cNvSpPr/>
      </dsp:nvSpPr>
      <dsp:spPr>
        <a:xfrm>
          <a:off x="1714874" y="249895"/>
          <a:ext cx="3229416" cy="322941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Креативность</a:t>
          </a:r>
        </a:p>
      </dsp:txBody>
      <dsp:txXfrm>
        <a:off x="2088948" y="934223"/>
        <a:ext cx="1153362" cy="961135"/>
      </dsp:txXfrm>
    </dsp:sp>
    <dsp:sp modelId="{0BFB565C-FB2A-C547-A9A1-8150F10D44D2}">
      <dsp:nvSpPr>
        <dsp:cNvPr id="0" name=""/>
        <dsp:cNvSpPr/>
      </dsp:nvSpPr>
      <dsp:spPr>
        <a:xfrm>
          <a:off x="1648246" y="49979"/>
          <a:ext cx="3629248" cy="362924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7215C9-AC3F-214F-9058-6E4956314BCB}">
      <dsp:nvSpPr>
        <dsp:cNvPr id="0" name=""/>
        <dsp:cNvSpPr/>
      </dsp:nvSpPr>
      <dsp:spPr>
        <a:xfrm>
          <a:off x="1581469" y="165111"/>
          <a:ext cx="3629248" cy="362924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1A1273-62C6-BA45-B613-CE1DC12FBF5B}">
      <dsp:nvSpPr>
        <dsp:cNvPr id="0" name=""/>
        <dsp:cNvSpPr/>
      </dsp:nvSpPr>
      <dsp:spPr>
        <a:xfrm>
          <a:off x="1514692" y="49979"/>
          <a:ext cx="3629248" cy="362924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A8A9C-8619-432B-91DA-237ECC969960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0E6CD-19EC-4542-9484-83EFCEE26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25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kumimoji="0" lang="ru-RU">
              <a:latin typeface="Calibri" charset="0"/>
            </a:endParaRPr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fld id="{A78DC505-F6BE-C249-88E6-335D211214D6}" type="slidenum">
              <a:rPr lang="ru-RU"/>
              <a:pPr>
                <a:defRPr/>
              </a:pPr>
              <a:t>63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97B-473C-214F-A0B2-DE2ABF74511D}" type="slidenum">
              <a:rPr lang="en-US" smtClean="0">
                <a:solidFill>
                  <a:prstClr val="black"/>
                </a:solidFill>
              </a:rPr>
              <a:pPr/>
              <a:t>71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05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64183" y="685481"/>
            <a:ext cx="3129634" cy="3429534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97B-473C-214F-A0B2-DE2ABF74511D}" type="slidenum">
              <a:rPr lang="en-US" smtClean="0">
                <a:solidFill>
                  <a:prstClr val="black"/>
                </a:solidFill>
              </a:rPr>
              <a:pPr/>
              <a:t>72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6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EFFE-DC9D-452F-996B-3A052F67F1EB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EC40-CE9C-4D60-BDAE-3B570200AE8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91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EFFE-DC9D-452F-996B-3A052F67F1EB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EC40-CE9C-4D60-BDAE-3B570200A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13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EFFE-DC9D-452F-996B-3A052F67F1EB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EC40-CE9C-4D60-BDAE-3B570200A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319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31801" y="2445955"/>
            <a:ext cx="6966173" cy="1487344"/>
          </a:xfrm>
          <a:ln>
            <a:noFill/>
          </a:ln>
        </p:spPr>
        <p:txBody>
          <a:bodyPr/>
          <a:lstStyle>
            <a:lvl1pPr>
              <a:defRPr sz="3600" b="1" i="0" baseline="0">
                <a:solidFill>
                  <a:schemeClr val="bg1"/>
                </a:solidFill>
                <a:latin typeface="Geometria" charset="0"/>
                <a:ea typeface="Geometria" charset="0"/>
                <a:cs typeface="Geometria" charset="0"/>
              </a:defRPr>
            </a:lvl1pPr>
          </a:lstStyle>
          <a:p>
            <a:r>
              <a:rPr lang="ru-RU" dirty="0"/>
              <a:t>Разделитель</a:t>
            </a:r>
            <a:br>
              <a:rPr lang="en-US" dirty="0"/>
            </a:br>
            <a:r>
              <a:rPr lang="ru-RU" dirty="0"/>
              <a:t>в две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EFFE-DC9D-452F-996B-3A052F67F1EB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EC40-CE9C-4D60-BDAE-3B570200A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8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EFFE-DC9D-452F-996B-3A052F67F1EB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EC40-CE9C-4D60-BDAE-3B570200AE8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81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EFFE-DC9D-452F-996B-3A052F67F1EB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EC40-CE9C-4D60-BDAE-3B570200A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42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EFFE-DC9D-452F-996B-3A052F67F1EB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EC40-CE9C-4D60-BDAE-3B570200A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68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EFFE-DC9D-452F-996B-3A052F67F1EB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EC40-CE9C-4D60-BDAE-3B570200A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63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EFFE-DC9D-452F-996B-3A052F67F1EB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EC40-CE9C-4D60-BDAE-3B570200A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48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AF8EFFE-DC9D-452F-996B-3A052F67F1EB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B8EC40-CE9C-4D60-BDAE-3B570200A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901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EFFE-DC9D-452F-996B-3A052F67F1EB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EC40-CE9C-4D60-BDAE-3B570200A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86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AF8EFFE-DC9D-452F-996B-3A052F67F1EB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1B8EC40-CE9C-4D60-BDAE-3B570200AE8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45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075765"/>
            <a:ext cx="12377529" cy="328419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C00000"/>
                </a:solidFill>
              </a:rPr>
              <a:t>Анализ и прогнозирование </a:t>
            </a:r>
            <a:br>
              <a:rPr lang="ru-RU" sz="6000" b="1" dirty="0">
                <a:solidFill>
                  <a:srgbClr val="C00000"/>
                </a:solidFill>
              </a:rPr>
            </a:br>
            <a:r>
              <a:rPr lang="ru-RU" sz="6000" b="1" dirty="0">
                <a:solidFill>
                  <a:srgbClr val="C00000"/>
                </a:solidFill>
              </a:rPr>
              <a:t>рынка труда. </a:t>
            </a:r>
            <a:br>
              <a:rPr lang="ru-RU" sz="6000" b="1" dirty="0">
                <a:solidFill>
                  <a:srgbClr val="C00000"/>
                </a:solidFill>
              </a:rPr>
            </a:br>
            <a:r>
              <a:rPr lang="ru-RU" sz="6000" b="1" dirty="0">
                <a:solidFill>
                  <a:srgbClr val="C00000"/>
                </a:solidFill>
              </a:rPr>
              <a:t>Тренды занятости, теория </a:t>
            </a:r>
            <a:br>
              <a:rPr lang="en-GB" sz="6000" b="1" dirty="0">
                <a:solidFill>
                  <a:srgbClr val="C00000"/>
                </a:solidFill>
              </a:rPr>
            </a:br>
            <a:r>
              <a:rPr lang="ru-RU" sz="6000" b="1" dirty="0">
                <a:solidFill>
                  <a:srgbClr val="C00000"/>
                </a:solidFill>
              </a:rPr>
              <a:t>поколений и профессии будущего.</a:t>
            </a:r>
            <a:br>
              <a:rPr lang="ru-RU" sz="6600" b="1" dirty="0">
                <a:solidFill>
                  <a:srgbClr val="C00000"/>
                </a:solidFill>
              </a:rPr>
            </a:b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7970" y="4455620"/>
            <a:ext cx="10912231" cy="1867541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ru-RU" sz="2200" b="1" dirty="0" err="1">
                <a:solidFill>
                  <a:srgbClr val="C00000"/>
                </a:solidFill>
              </a:rPr>
              <a:t>Локтюхина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наталья</a:t>
            </a:r>
            <a:r>
              <a:rPr lang="ru-RU" sz="2200" b="1" dirty="0">
                <a:solidFill>
                  <a:srgbClr val="C00000"/>
                </a:solidFill>
              </a:rPr>
              <a:t> Викторовна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200" b="1" i="1" dirty="0"/>
              <a:t>Доктор экономических наук,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200" b="1" i="1" dirty="0"/>
              <a:t>Профессор кафедры экономики труда и управления персоналом академии труда и социальных отношений</a:t>
            </a:r>
          </a:p>
          <a:p>
            <a:pPr algn="ctr">
              <a:spcAft>
                <a:spcPts val="0"/>
              </a:spcAft>
            </a:pPr>
            <a:r>
              <a:rPr lang="ru-RU" sz="2200" b="1" dirty="0">
                <a:solidFill>
                  <a:srgbClr val="C00000"/>
                </a:solidFill>
              </a:rPr>
              <a:t>Москва, Российская Федерация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C94A7C-CF95-BF4F-8A38-FF3EC5CD2A5E}"/>
              </a:ext>
            </a:extLst>
          </p:cNvPr>
          <p:cNvSpPr/>
          <p:nvPr/>
        </p:nvSpPr>
        <p:spPr>
          <a:xfrm>
            <a:off x="1417981" y="231409"/>
            <a:ext cx="10230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solidFill>
                  <a:srgbClr val="002060"/>
                </a:solidFill>
              </a:rPr>
              <a:t>Образовательная программа курса профессиональной переподготовки</a:t>
            </a:r>
            <a:br>
              <a:rPr lang="ru-RU" altLang="ru-RU" dirty="0">
                <a:solidFill>
                  <a:srgbClr val="002060"/>
                </a:solidFill>
              </a:rPr>
            </a:br>
            <a:r>
              <a:rPr lang="ru-RU" altLang="ru-RU" dirty="0">
                <a:solidFill>
                  <a:srgbClr val="002060"/>
                </a:solidFill>
              </a:rPr>
              <a:t> «СПЕЦИАЛИСТ ПО ОКАЗАНИЮ ГОСУДАРСТВЕННЫХ УСЛУГ В ОБЛАСТИ ЗАНЯТОСТИ НАСЕЛЕНИЯ»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772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07" y="432600"/>
            <a:ext cx="10058400" cy="118873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Источники информации 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 рынке труда</a:t>
            </a:r>
          </a:p>
        </p:txBody>
      </p:sp>
      <p:pic>
        <p:nvPicPr>
          <p:cNvPr id="4" name="Рисунок 3" descr="https://im0-tub-ru.yandex.net/i?id=cc9ecf4191fbd99e0ae3b216a8661698-l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58" y="2600241"/>
            <a:ext cx="1736592" cy="2607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zel-city.ru/upload/10465944001ILLUSTR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434" y="3389150"/>
            <a:ext cx="2160818" cy="16076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035671" y="2449330"/>
            <a:ext cx="204771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800" dirty="0"/>
          </a:p>
          <a:p>
            <a:pPr algn="ctr"/>
            <a:r>
              <a:rPr lang="ru-RU" sz="1200" dirty="0"/>
              <a:t>Выборочные обследования рабочей силы</a:t>
            </a:r>
          </a:p>
          <a:p>
            <a:pPr algn="ctr"/>
            <a:endParaRPr lang="ru-RU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476565" y="4149330"/>
            <a:ext cx="2228216" cy="10464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1200" dirty="0"/>
              <a:t>Предприятия </a:t>
            </a:r>
            <a:r>
              <a:rPr lang="ru-RU" sz="1100" i="1" dirty="0"/>
              <a:t>(о численности, оплате и условиях труда работников, неполной занятости и движении работников)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2936" y="3035832"/>
            <a:ext cx="2281844" cy="9694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Государственная служба занятости  населения</a:t>
            </a:r>
            <a:br>
              <a:rPr lang="ru-RU" sz="1200" dirty="0"/>
            </a:br>
            <a:r>
              <a:rPr lang="ru-RU" sz="1100" i="1" dirty="0"/>
              <a:t>(о регистрируемом сегменте рынка труда, содействии занятости населения)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0434" y="5213380"/>
            <a:ext cx="209558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200" dirty="0"/>
          </a:p>
          <a:p>
            <a:pPr algn="ctr"/>
            <a:r>
              <a:rPr lang="ru-RU" sz="1200" dirty="0"/>
              <a:t>МВД России </a:t>
            </a:r>
            <a:br>
              <a:rPr lang="ru-RU" sz="1200" dirty="0"/>
            </a:br>
            <a:r>
              <a:rPr lang="ru-RU" sz="1100" i="1" dirty="0"/>
              <a:t>(о трудовой миграции)</a:t>
            </a:r>
          </a:p>
          <a:p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76565" y="5407567"/>
            <a:ext cx="237421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Органы гос. власти и местного самоуправления </a:t>
            </a:r>
            <a:r>
              <a:rPr lang="ru-RU" sz="1100" i="1" dirty="0"/>
              <a:t>(о численности, оплате труда, повышении квалификации работников и </a:t>
            </a:r>
            <a:r>
              <a:rPr lang="ru-RU" sz="1100" i="1" dirty="0" err="1"/>
              <a:t>т.д</a:t>
            </a:r>
            <a:r>
              <a:rPr lang="ru-RU" sz="1100" i="1" dirty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2936" y="2227276"/>
            <a:ext cx="228184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800" dirty="0"/>
          </a:p>
          <a:p>
            <a:pPr algn="ctr"/>
            <a:r>
              <a:rPr lang="ru-RU" sz="1200" dirty="0"/>
              <a:t>Переписи населения, выборочные обследования</a:t>
            </a:r>
          </a:p>
          <a:p>
            <a:pPr algn="ctr"/>
            <a:endParaRPr lang="ru-RU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7192167" y="3272014"/>
            <a:ext cx="2161292" cy="6771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200" dirty="0"/>
          </a:p>
          <a:p>
            <a:pPr algn="ctr"/>
            <a:r>
              <a:rPr lang="ru-RU" sz="1400" dirty="0"/>
              <a:t>Опросы населения</a:t>
            </a:r>
          </a:p>
          <a:p>
            <a:pPr algn="ctr"/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0742279" y="2519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38205" y="24130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Объект 17"/>
          <p:cNvSpPr txBox="1">
            <a:spLocks noGrp="1"/>
          </p:cNvSpPr>
          <p:nvPr>
            <p:ph idx="1"/>
          </p:nvPr>
        </p:nvSpPr>
        <p:spPr>
          <a:xfrm>
            <a:off x="7192166" y="2282805"/>
            <a:ext cx="2161293" cy="7530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800" dirty="0"/>
          </a:p>
          <a:p>
            <a:pPr algn="ctr">
              <a:spcBef>
                <a:spcPts val="0"/>
              </a:spcBef>
            </a:pPr>
            <a:r>
              <a:rPr lang="ru-RU" sz="1400" dirty="0"/>
              <a:t>Данные </a:t>
            </a:r>
            <a:br>
              <a:rPr lang="ru-RU" sz="1400" dirty="0"/>
            </a:br>
            <a:r>
              <a:rPr lang="ru-RU" sz="1400" dirty="0"/>
              <a:t>рекрутинговых агентств</a:t>
            </a:r>
          </a:p>
          <a:p>
            <a:pPr>
              <a:spcBef>
                <a:spcPts val="0"/>
              </a:spcBef>
            </a:pPr>
            <a:endParaRPr lang="ru-RU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7192167" y="4258130"/>
            <a:ext cx="2161292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Специальные исследования и мониторинги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92167" y="5360971"/>
            <a:ext cx="216129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Данные Федеральной налоговой службы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12775" y="4945472"/>
            <a:ext cx="216129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600" dirty="0"/>
          </a:p>
          <a:p>
            <a:pPr algn="ctr"/>
            <a:r>
              <a:rPr lang="ru-RU" sz="1600" dirty="0"/>
              <a:t>Личный опыт</a:t>
            </a:r>
          </a:p>
          <a:p>
            <a:pPr algn="ctr"/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9712774" y="2458108"/>
            <a:ext cx="2161292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Российский мониторинг экономического положения и здоровья населения НИУ ВШЭ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12775" y="3835010"/>
            <a:ext cx="2161292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/>
          </a:p>
          <a:p>
            <a:pPr algn="ctr"/>
            <a:r>
              <a:rPr lang="ru-RU" sz="1400" dirty="0"/>
              <a:t>СМИ, Интернет</a:t>
            </a:r>
          </a:p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1264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097280" y="440284"/>
            <a:ext cx="10058400" cy="1450757"/>
          </a:xfrm>
        </p:spPr>
        <p:txBody>
          <a:bodyPr>
            <a:normAutofit fontScale="90000"/>
          </a:bodyPr>
          <a:lstStyle/>
          <a:p>
            <a:pPr algn="ctr" defTabSz="885825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Выборочные обследования рабочей силы – </a:t>
            </a:r>
            <a:b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роль Международной организации труда</a:t>
            </a:r>
            <a:br>
              <a:rPr lang="ru-RU" sz="36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ru-RU" sz="28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alt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625032" y="1726347"/>
            <a:ext cx="10834423" cy="4535557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ct val="0"/>
              </a:spcBef>
              <a:spcAft>
                <a:spcPts val="1800"/>
              </a:spcAft>
            </a:pPr>
            <a:r>
              <a:rPr lang="ru-RU" altLang="ru-RU" sz="3200" dirty="0">
                <a:solidFill>
                  <a:srgbClr val="C00000"/>
                </a:solidFill>
              </a:rPr>
              <a:t>Международная организация труда</a:t>
            </a:r>
            <a:r>
              <a:rPr lang="ru-RU" altLang="ru-RU" sz="2800" dirty="0">
                <a:solidFill>
                  <a:srgbClr val="C00000"/>
                </a:solidFill>
              </a:rPr>
              <a:t> - </a:t>
            </a:r>
            <a:r>
              <a:rPr lang="ru-RU" altLang="ru-RU" sz="2400" dirty="0">
                <a:solidFill>
                  <a:srgbClr val="C00000"/>
                </a:solidFill>
              </a:rPr>
              <a:t>специализированное учреждение ООН, занимающееся вопросами регулирования трудовых отношений</a:t>
            </a:r>
          </a:p>
          <a:p>
            <a:pPr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2200" dirty="0"/>
              <a:t> Создание – 1919 год (по политическим, экономическим и социальным причинам).</a:t>
            </a:r>
          </a:p>
          <a:p>
            <a:pPr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2200" dirty="0"/>
              <a:t> Структура: </a:t>
            </a:r>
            <a:r>
              <a:rPr lang="ru-RU" altLang="ru-RU" sz="2200" dirty="0" err="1"/>
              <a:t>трипартизм</a:t>
            </a:r>
            <a:r>
              <a:rPr lang="ru-RU" altLang="ru-RU" sz="2200" dirty="0"/>
              <a:t>, трехсторонняя (переговоры между правительствами, организациями трудящихся и предпринимателей).</a:t>
            </a:r>
          </a:p>
          <a:p>
            <a:pPr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2200" dirty="0"/>
              <a:t> Участники: 185 государств.</a:t>
            </a:r>
          </a:p>
          <a:p>
            <a:pPr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2200" dirty="0"/>
              <a:t> Руководящие органы: Международная конференция труда, Административный Совет, Международное бюро труда.</a:t>
            </a:r>
          </a:p>
          <a:p>
            <a:pPr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2200" dirty="0"/>
              <a:t> Штаб-квартира: Швейцария, Женева.</a:t>
            </a:r>
          </a:p>
          <a:p>
            <a:pPr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2200" dirty="0"/>
              <a:t> Документы: конвенции и рекомендации.</a:t>
            </a:r>
          </a:p>
          <a:p>
            <a:pPr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2200" dirty="0"/>
              <a:t> Официальный сайт: </a:t>
            </a:r>
            <a:r>
              <a:rPr lang="en-US" altLang="ru-RU" sz="2200" dirty="0"/>
              <a:t>www.ilo.org</a:t>
            </a:r>
            <a:endParaRPr lang="ru-RU" altLang="ru-RU" sz="2200" dirty="0"/>
          </a:p>
        </p:txBody>
      </p:sp>
    </p:spTree>
    <p:extLst>
      <p:ext uri="{BB962C8B-B14F-4D97-AF65-F5344CB8AC3E}">
        <p14:creationId xmlns:p14="http://schemas.microsoft.com/office/powerpoint/2010/main" val="781293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828340" y="345782"/>
            <a:ext cx="10058400" cy="868296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b="1" dirty="0">
                <a:solidFill>
                  <a:schemeClr val="accent2">
                    <a:lumMod val="75000"/>
                  </a:schemeClr>
                </a:solidFill>
              </a:rPr>
              <a:t>Выборочные обследования </a:t>
            </a:r>
            <a:br>
              <a:rPr lang="ru-RU" altLang="ru-RU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altLang="ru-RU" sz="4000" b="1" dirty="0">
                <a:solidFill>
                  <a:schemeClr val="accent2">
                    <a:lumMod val="75000"/>
                  </a:schemeClr>
                </a:solidFill>
              </a:rPr>
              <a:t>рабочей силы в России</a:t>
            </a:r>
            <a:endParaRPr lang="ru-RU" alt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66907588"/>
              </p:ext>
            </p:extLst>
          </p:nvPr>
        </p:nvGraphicFramePr>
        <p:xfrm>
          <a:off x="566111" y="1380873"/>
          <a:ext cx="11046883" cy="459982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84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2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7648"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>
                          <a:solidFill>
                            <a:srgbClr val="C00000"/>
                          </a:solidFill>
                        </a:rPr>
                        <a:t>Периодичность обследования</a:t>
                      </a:r>
                    </a:p>
                  </a:txBody>
                  <a:tcPr marL="121909" marR="121909" marT="45698" marB="45698" anchor="ctr"/>
                </a:tc>
                <a:tc>
                  <a:txBody>
                    <a:bodyPr/>
                    <a:lstStyle/>
                    <a:p>
                      <a:r>
                        <a:rPr kumimoji="0" lang="ru-RU" sz="1700" b="0" kern="1200" dirty="0"/>
                        <a:t>1992-1994 гг. и 1996-1998 гг. - раз в год,</a:t>
                      </a:r>
                    </a:p>
                    <a:p>
                      <a:r>
                        <a:rPr kumimoji="0" lang="ru-RU" sz="1700" b="0" kern="1200" dirty="0"/>
                        <a:t>1995 г. - 2 обследования.</a:t>
                      </a:r>
                    </a:p>
                    <a:p>
                      <a:r>
                        <a:rPr kumimoji="0" lang="ru-RU" sz="1700" b="0" kern="1200" dirty="0"/>
                        <a:t>1999-август 2009 г. – ежеквартально</a:t>
                      </a:r>
                      <a:endParaRPr lang="ru-RU" sz="1700" b="0" dirty="0"/>
                    </a:p>
                    <a:p>
                      <a:r>
                        <a:rPr lang="ru-RU" sz="1700" b="0" dirty="0"/>
                        <a:t>с сентября 2009 г. - ежемесячно</a:t>
                      </a:r>
                    </a:p>
                  </a:txBody>
                  <a:tcPr marL="121909" marR="121909" marT="45698" marB="456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585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rgbClr val="C00000"/>
                          </a:solidFill>
                        </a:rPr>
                        <a:t>Объем выборки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09" marR="121909" marT="45698" marB="45698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/>
                        <a:t>Более 69 тыс. человек в возрасте 15-72 лет (0,06 % от численности населения этого возраста). </a:t>
                      </a:r>
                    </a:p>
                    <a:p>
                      <a:r>
                        <a:rPr lang="ru-RU" sz="1700" dirty="0"/>
                        <a:t>По субъектам РФ применяется разная доля отбора</a:t>
                      </a:r>
                    </a:p>
                  </a:txBody>
                  <a:tcPr marL="121909" marR="121909" marT="45698" marB="4569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3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rgbClr val="C00000"/>
                          </a:solidFill>
                        </a:rPr>
                        <a:t>Учетные признаки обследования </a:t>
                      </a:r>
                      <a:br>
                        <a:rPr lang="ru-RU" sz="1700" dirty="0">
                          <a:solidFill>
                            <a:srgbClr val="C00000"/>
                          </a:solidFill>
                        </a:rPr>
                      </a:br>
                      <a:r>
                        <a:rPr lang="ru-RU" sz="1700" dirty="0">
                          <a:solidFill>
                            <a:srgbClr val="C00000"/>
                          </a:solidFill>
                        </a:rPr>
                        <a:t>(в анкете)</a:t>
                      </a:r>
                    </a:p>
                    <a:p>
                      <a:pPr algn="ctr"/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09" marR="121909" marT="45698" marB="45698" anchor="ctr"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а) сведения о респондентах</a:t>
                      </a:r>
                    </a:p>
                    <a:p>
                      <a:r>
                        <a:rPr lang="ru-RU" sz="1700" dirty="0"/>
                        <a:t>б) наличие оплачиваемой работы или доходного занятия</a:t>
                      </a:r>
                    </a:p>
                    <a:p>
                      <a:r>
                        <a:rPr lang="ru-RU" sz="1700" dirty="0"/>
                        <a:t>в) признаки, характеризующие основную работу</a:t>
                      </a:r>
                    </a:p>
                    <a:p>
                      <a:r>
                        <a:rPr lang="ru-RU" sz="1700" dirty="0"/>
                        <a:t>г) сведения о второй работе </a:t>
                      </a:r>
                    </a:p>
                    <a:p>
                      <a:r>
                        <a:rPr lang="ru-RU" sz="1700" dirty="0" err="1"/>
                        <a:t>д</a:t>
                      </a:r>
                      <a:r>
                        <a:rPr lang="ru-RU" sz="1700" dirty="0"/>
                        <a:t>) поиск работы</a:t>
                      </a:r>
                    </a:p>
                    <a:p>
                      <a:pPr algn="just"/>
                      <a:r>
                        <a:rPr lang="ru-RU" sz="1700" dirty="0"/>
                        <a:t>е) прошлая деятельность лиц, не занятых в обследуемую неделю</a:t>
                      </a:r>
                    </a:p>
                    <a:p>
                      <a:r>
                        <a:rPr lang="ru-RU" sz="1700" dirty="0"/>
                        <a:t>ж) сведения об экономически неактивных лицах</a:t>
                      </a:r>
                    </a:p>
                  </a:txBody>
                  <a:tcPr marL="121909" marR="121909" marT="45698" marB="4569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22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rgbClr val="C00000"/>
                          </a:solidFill>
                        </a:rPr>
                        <a:t>Результаты обследования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09" marR="121909" marT="45698" marB="45698" anchor="ctr"/>
                </a:tc>
                <a:tc>
                  <a:txBody>
                    <a:bodyPr/>
                    <a:lstStyle/>
                    <a:p>
                      <a:r>
                        <a:rPr kumimoji="0" lang="ru-RU" sz="1700" kern="1200" dirty="0"/>
                        <a:t>Распространяются на генеральную совокупность – всю численность населения обследуемого возраста</a:t>
                      </a:r>
                      <a:endParaRPr lang="ru-RU" sz="1700" dirty="0"/>
                    </a:p>
                  </a:txBody>
                  <a:tcPr marL="121909" marR="121909" marT="45698" marB="4569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880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Рабочая сила и лица, не входящие в состав рабочей силы, 2018 год, тыс. чел.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884561"/>
              </p:ext>
            </p:extLst>
          </p:nvPr>
        </p:nvGraphicFramePr>
        <p:xfrm>
          <a:off x="1096962" y="1846263"/>
          <a:ext cx="10352247" cy="4500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0718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Рабочая сила по возрастным группам,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2018 год, тыс. человек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051938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7235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F984F3BB-7B80-D047-ADA1-E4036ABC9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208" y="441768"/>
            <a:ext cx="8229600" cy="854075"/>
          </a:xfrm>
        </p:spPr>
        <p:txBody>
          <a:bodyPr/>
          <a:lstStyle/>
          <a:p>
            <a:pPr algn="ctr"/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Трудовые ресурсы</a:t>
            </a:r>
          </a:p>
        </p:txBody>
      </p:sp>
      <p:sp>
        <p:nvSpPr>
          <p:cNvPr id="30723" name="Объект 2">
            <a:extLst>
              <a:ext uri="{FF2B5EF4-FFF2-40B4-BE49-F238E27FC236}">
                <a16:creationId xmlns:a16="http://schemas.microsoft.com/office/drawing/2014/main" id="{B5211E11-DFB1-4F42-A935-7B1E1DC9830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3378" y="1863524"/>
            <a:ext cx="10579260" cy="39224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Трудовые ресурсы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часть населения страны, которая по физическому развитию, приобретенному образованию, профессионально-квалификационному уровню способна заниматься общественно-полезной деятельностью</a:t>
            </a:r>
          </a:p>
          <a:p>
            <a:pPr>
              <a:lnSpc>
                <a:spcPct val="100000"/>
              </a:lnSpc>
            </a:pPr>
            <a:endParaRPr lang="ru-RU" alt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Трудоспособный возраст  -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условная градация возраста человека в зависимости от его участия в трудовой деятельности. Устанавливается законодательно. </a:t>
            </a:r>
          </a:p>
          <a:p>
            <a:pPr>
              <a:lnSpc>
                <a:spcPct val="100000"/>
              </a:lnSpc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России в группу населения, находящегося в трудоспособном возрасте входят мужчины 16-59 лет и женщины 16-54 лет.</a:t>
            </a:r>
          </a:p>
        </p:txBody>
      </p:sp>
    </p:spTree>
    <p:extLst>
      <p:ext uri="{BB962C8B-B14F-4D97-AF65-F5344CB8AC3E}">
        <p14:creationId xmlns:p14="http://schemas.microsoft.com/office/powerpoint/2010/main" val="273305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CEE47-B66A-4B44-B9E1-E8166CC3D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86603"/>
            <a:ext cx="10820014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Лица в трудоспособном возрасте, не входящие в состав рабочей силы, 2018 г., тыс. чел.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F2D1E8C-5477-064B-BB4E-E30B7B075E1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4644" y="2314937"/>
          <a:ext cx="11493661" cy="24897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27685">
                  <a:extLst>
                    <a:ext uri="{9D8B030D-6E8A-4147-A177-3AD203B41FA5}">
                      <a16:colId xmlns:a16="http://schemas.microsoft.com/office/drawing/2014/main" val="4060224041"/>
                    </a:ext>
                  </a:extLst>
                </a:gridCol>
                <a:gridCol w="630705">
                  <a:extLst>
                    <a:ext uri="{9D8B030D-6E8A-4147-A177-3AD203B41FA5}">
                      <a16:colId xmlns:a16="http://schemas.microsoft.com/office/drawing/2014/main" val="2005571298"/>
                    </a:ext>
                  </a:extLst>
                </a:gridCol>
                <a:gridCol w="851181">
                  <a:extLst>
                    <a:ext uri="{9D8B030D-6E8A-4147-A177-3AD203B41FA5}">
                      <a16:colId xmlns:a16="http://schemas.microsoft.com/office/drawing/2014/main" val="3671537588"/>
                    </a:ext>
                  </a:extLst>
                </a:gridCol>
                <a:gridCol w="1072260">
                  <a:extLst>
                    <a:ext uri="{9D8B030D-6E8A-4147-A177-3AD203B41FA5}">
                      <a16:colId xmlns:a16="http://schemas.microsoft.com/office/drawing/2014/main" val="3475680443"/>
                    </a:ext>
                  </a:extLst>
                </a:gridCol>
                <a:gridCol w="831303">
                  <a:extLst>
                    <a:ext uri="{9D8B030D-6E8A-4147-A177-3AD203B41FA5}">
                      <a16:colId xmlns:a16="http://schemas.microsoft.com/office/drawing/2014/main" val="1913567777"/>
                    </a:ext>
                  </a:extLst>
                </a:gridCol>
                <a:gridCol w="795158">
                  <a:extLst>
                    <a:ext uri="{9D8B030D-6E8A-4147-A177-3AD203B41FA5}">
                      <a16:colId xmlns:a16="http://schemas.microsoft.com/office/drawing/2014/main" val="4279237743"/>
                    </a:ext>
                  </a:extLst>
                </a:gridCol>
                <a:gridCol w="725348">
                  <a:extLst>
                    <a:ext uri="{9D8B030D-6E8A-4147-A177-3AD203B41FA5}">
                      <a16:colId xmlns:a16="http://schemas.microsoft.com/office/drawing/2014/main" val="2561823543"/>
                    </a:ext>
                  </a:extLst>
                </a:gridCol>
                <a:gridCol w="1178215">
                  <a:extLst>
                    <a:ext uri="{9D8B030D-6E8A-4147-A177-3AD203B41FA5}">
                      <a16:colId xmlns:a16="http://schemas.microsoft.com/office/drawing/2014/main" val="1644292963"/>
                    </a:ext>
                  </a:extLst>
                </a:gridCol>
                <a:gridCol w="1090423">
                  <a:extLst>
                    <a:ext uri="{9D8B030D-6E8A-4147-A177-3AD203B41FA5}">
                      <a16:colId xmlns:a16="http://schemas.microsoft.com/office/drawing/2014/main" val="2722126719"/>
                    </a:ext>
                  </a:extLst>
                </a:gridCol>
                <a:gridCol w="1053296">
                  <a:extLst>
                    <a:ext uri="{9D8B030D-6E8A-4147-A177-3AD203B41FA5}">
                      <a16:colId xmlns:a16="http://schemas.microsoft.com/office/drawing/2014/main" val="962196519"/>
                    </a:ext>
                  </a:extLst>
                </a:gridCol>
                <a:gridCol w="880295">
                  <a:extLst>
                    <a:ext uri="{9D8B030D-6E8A-4147-A177-3AD203B41FA5}">
                      <a16:colId xmlns:a16="http://schemas.microsoft.com/office/drawing/2014/main" val="44732290"/>
                    </a:ext>
                  </a:extLst>
                </a:gridCol>
                <a:gridCol w="1457792">
                  <a:extLst>
                    <a:ext uri="{9D8B030D-6E8A-4147-A177-3AD203B41FA5}">
                      <a16:colId xmlns:a16="http://schemas.microsoft.com/office/drawing/2014/main" val="323758218"/>
                    </a:ext>
                  </a:extLst>
                </a:gridCol>
              </a:tblGrid>
              <a:tr h="55558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ВСЕГО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 anchor="ctr"/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из них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414239"/>
                  </a:ext>
                </a:extLst>
              </a:tr>
              <a:tr h="172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Не выразили желание работать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том числе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Потенциальная рабочая сила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том числе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Кроме того лица, 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желающие работать, 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но не ищущие работу 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и не готовые 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приступить к ней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327984"/>
                  </a:ext>
                </a:extLst>
              </a:tr>
              <a:tr h="786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обучающиеся дневной формы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пенсионеры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лица, ведущие домашнее хозяйство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другие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ищут работу, но не готовы приступить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ищут работу, но готовы приступить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 них отчаялись найти работу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137197"/>
                  </a:ext>
                </a:extLst>
              </a:tr>
              <a:tr h="236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2647" marR="62647" marT="0" marB="0"/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14600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/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11622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5680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2127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2086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1729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720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2166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978207"/>
                  </a:ext>
                </a:extLst>
              </a:tr>
              <a:tr h="208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МУЖЧИНЫ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/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6336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/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5067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2774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1451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707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401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357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869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110418"/>
                  </a:ext>
                </a:extLst>
              </a:tr>
              <a:tr h="208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ЖЕНЩИНЫ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/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8263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/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6556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2906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676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1952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1023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410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1600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1297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47" marR="62647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419080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D0DB003-5EA8-7A42-963C-67FEFEC11BEB}"/>
              </a:ext>
            </a:extLst>
          </p:cNvPr>
          <p:cNvSpPr/>
          <p:nvPr/>
        </p:nvSpPr>
        <p:spPr>
          <a:xfrm>
            <a:off x="5891513" y="5028422"/>
            <a:ext cx="59501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altLang="ru-RU" sz="1600" b="1" i="1" dirty="0">
                <a:solidFill>
                  <a:schemeClr val="accent4">
                    <a:lumMod val="50000"/>
                  </a:schemeClr>
                </a:solidFill>
              </a:rPr>
              <a:t>Потенциальная рабочая сила - </a:t>
            </a:r>
            <a:r>
              <a:rPr lang="ru-RU" altLang="ru-RU" sz="1600" i="1" dirty="0">
                <a:solidFill>
                  <a:schemeClr val="accent4">
                    <a:lumMod val="50000"/>
                  </a:schemeClr>
                </a:solidFill>
              </a:rPr>
              <a:t>незанятые лица, которые выражают заинтересованность в получении работы за оплату или прибыль, однако сложившиеся условия ограничивают их активные поиски работы или их готовность приступить к работе.</a:t>
            </a:r>
          </a:p>
        </p:txBody>
      </p:sp>
    </p:spTree>
    <p:extLst>
      <p:ext uri="{BB962C8B-B14F-4D97-AF65-F5344CB8AC3E}">
        <p14:creationId xmlns:p14="http://schemas.microsoft.com/office/powerpoint/2010/main" val="2877821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594232" y="559653"/>
            <a:ext cx="10972800" cy="742950"/>
          </a:xfrm>
        </p:spPr>
        <p:txBody>
          <a:bodyPr>
            <a:normAutofit/>
          </a:bodyPr>
          <a:lstStyle/>
          <a:p>
            <a:pPr algn="ctr"/>
            <a:r>
              <a:rPr lang="ru-RU" altLang="ru-RU" sz="4400" b="1" dirty="0">
                <a:solidFill>
                  <a:schemeClr val="accent2">
                    <a:lumMod val="75000"/>
                  </a:schemeClr>
                </a:solidFill>
              </a:rPr>
              <a:t>Показатели рынка труда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62499596"/>
              </p:ext>
            </p:extLst>
          </p:nvPr>
        </p:nvGraphicFramePr>
        <p:xfrm>
          <a:off x="759438" y="1928482"/>
          <a:ext cx="10642387" cy="383937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97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5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9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3" marR="6100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Расчет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3" marR="6100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Значение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3" marR="6100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kern="1200" dirty="0">
                          <a:solidFill>
                            <a:srgbClr val="C00000"/>
                          </a:solidFill>
                          <a:effectLst/>
                        </a:rPr>
                        <a:t>Уровень участия в </a:t>
                      </a:r>
                      <a:br>
                        <a:rPr lang="ru-RU" sz="1400" i="0" kern="1200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ru-RU" sz="1400" i="0" kern="1200" dirty="0">
                          <a:solidFill>
                            <a:srgbClr val="C00000"/>
                          </a:solidFill>
                          <a:effectLst/>
                        </a:rPr>
                        <a:t> рабочей силе </a:t>
                      </a:r>
                      <a:endParaRPr lang="ru-RU" sz="1400" b="1" i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3" marR="610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Отношение численности рабочей силы определенной возрастной группы к населению соответствующей возрастной группы, рассчитанное в процентах. </a:t>
                      </a:r>
                    </a:p>
                  </a:txBody>
                  <a:tcPr marL="61003" marR="610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61,9</a:t>
                      </a:r>
                      <a:r>
                        <a:rPr lang="ru-RU" sz="1400" dirty="0">
                          <a:effectLst/>
                        </a:rPr>
                        <a:t> 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(май 2019 г.)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3" marR="610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solidFill>
                            <a:srgbClr val="C00000"/>
                          </a:solidFill>
                          <a:effectLst/>
                        </a:rPr>
                        <a:t>Уровень занятости населения</a:t>
                      </a:r>
                      <a:endParaRPr lang="ru-RU" sz="1400" b="1" i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3" marR="610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Отношение численности занятого населения к общей численности населения соответствующей возрастной группы, рассчитанное в процентах.</a:t>
                      </a:r>
                    </a:p>
                  </a:txBody>
                  <a:tcPr marL="61003" marR="610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59,1%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</a:rPr>
                        <a:t>III </a:t>
                      </a:r>
                      <a:r>
                        <a:rPr lang="ru-RU" sz="1400" dirty="0">
                          <a:effectLst/>
                        </a:rPr>
                        <a:t>квартал 2016 г.)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3" marR="610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3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solidFill>
                            <a:srgbClr val="C00000"/>
                          </a:solidFill>
                          <a:effectLst/>
                        </a:rPr>
                        <a:t>Уровень общей безработицы</a:t>
                      </a:r>
                      <a:endParaRPr lang="ru-RU" sz="1400" b="1" i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3" marR="610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Отношение численности безработных к численности экономически активного населения, рассчитанное в процентах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3" marR="610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4,5%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(май 2019 г.)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3" marR="610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7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solidFill>
                            <a:srgbClr val="C00000"/>
                          </a:solidFill>
                          <a:effectLst/>
                        </a:rPr>
                        <a:t>Уровень зарегистрированной безработицы</a:t>
                      </a:r>
                      <a:br>
                        <a:rPr lang="ru-RU" sz="1400" i="0" dirty="0">
                          <a:solidFill>
                            <a:srgbClr val="C00000"/>
                          </a:solidFill>
                          <a:effectLst/>
                        </a:rPr>
                      </a:br>
                      <a:endParaRPr lang="ru-RU" sz="1400" b="1" i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3" marR="610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Отношение численности зарегистрированных в государственных учреждениях службы занятости населения безработных к численности экономически активного населения, рассчитанное в процентах.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3" marR="610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1,1%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(1 мая 2019 г.)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3" marR="610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93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solidFill>
                            <a:srgbClr val="C00000"/>
                          </a:solidFill>
                          <a:effectLst/>
                        </a:rPr>
                        <a:t>Коэффициент напряженности на рынке рабочей силы</a:t>
                      </a:r>
                      <a:endParaRPr lang="ru-RU" sz="1400" b="1" i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3" marR="610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Отношение численности лиц, не занятых трудовой деятельностью, состоящих на учете в государственных учреждениях службы занятости населения, к числу вакансий, сообщенных организациями в эти органы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3" marR="610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(1 мая 2019 г.)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3" marR="610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642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Прогнозирование ситуации </a:t>
            </a:r>
            <a:b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на рынке труда</a:t>
            </a:r>
          </a:p>
        </p:txBody>
      </p:sp>
      <p:pic>
        <p:nvPicPr>
          <p:cNvPr id="5" name="Объект 4" descr="https://i.siteapi.org/ttbl6qvvjH4fWEfwunvoEoG_QoQ=/fit-in/1400x1000/center/top/e663ef32b0ee484.s2.siteapi.org/img/77e4hgvmihs0s0g4008occcgggkcg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024" y="2038363"/>
            <a:ext cx="2361284" cy="24294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203768" y="2234772"/>
            <a:ext cx="3099292" cy="18505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Факторный прогноз </a:t>
            </a:r>
            <a:br>
              <a:rPr lang="ru-RU" dirty="0"/>
            </a:br>
            <a:r>
              <a:rPr lang="ru-RU" i="1" dirty="0"/>
              <a:t>(через факторы, определяющие развитие рынка труда)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98443" y="2248860"/>
            <a:ext cx="3104350" cy="18364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Прогнозирование на основе анализа динамики показателя </a:t>
            </a:r>
            <a:br>
              <a:rPr lang="ru-RU" dirty="0"/>
            </a:br>
            <a:r>
              <a:rPr lang="ru-RU" i="1" dirty="0"/>
              <a:t>(методы экстраполяции)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16415" y="4768831"/>
            <a:ext cx="3382027" cy="12861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Экспертные оценки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635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175D05BC-3BFA-FD46-B2E4-C9B150453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678" y="640327"/>
            <a:ext cx="8229600" cy="65722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4400" b="1" dirty="0">
                <a:solidFill>
                  <a:schemeClr val="accent2">
                    <a:lumMod val="50000"/>
                  </a:schemeClr>
                </a:solidFill>
              </a:rPr>
              <a:t>Факторный прогноз </a:t>
            </a:r>
            <a:endParaRPr lang="ru-RU" alt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7" name="Содержимое 6">
            <a:extLst>
              <a:ext uri="{FF2B5EF4-FFF2-40B4-BE49-F238E27FC236}">
                <a16:creationId xmlns:a16="http://schemas.microsoft.com/office/drawing/2014/main" id="{0F71B3B8-210B-954F-86F7-A93A35EBA2D1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86518919"/>
              </p:ext>
            </p:extLst>
          </p:nvPr>
        </p:nvGraphicFramePr>
        <p:xfrm>
          <a:off x="2037144" y="1424873"/>
          <a:ext cx="8173656" cy="4731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345017D-38BD-E04E-AF85-B8D20119264F}"/>
              </a:ext>
            </a:extLst>
          </p:cNvPr>
          <p:cNvSpPr txBox="1"/>
          <p:nvPr/>
        </p:nvSpPr>
        <p:spPr>
          <a:xfrm>
            <a:off x="821802" y="2963118"/>
            <a:ext cx="24306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Базовые процессы на рынке труда</a:t>
            </a:r>
          </a:p>
        </p:txBody>
      </p:sp>
      <p:sp>
        <p:nvSpPr>
          <p:cNvPr id="3" name="Стрелка вправо 2">
            <a:extLst>
              <a:ext uri="{FF2B5EF4-FFF2-40B4-BE49-F238E27FC236}">
                <a16:creationId xmlns:a16="http://schemas.microsoft.com/office/drawing/2014/main" id="{61A881DA-798E-6145-8AE6-08D7104F26B5}"/>
              </a:ext>
            </a:extLst>
          </p:cNvPr>
          <p:cNvSpPr/>
          <p:nvPr/>
        </p:nvSpPr>
        <p:spPr>
          <a:xfrm>
            <a:off x="3370953" y="3305967"/>
            <a:ext cx="1096874" cy="698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39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>
            <a:extLst>
              <a:ext uri="{FF2B5EF4-FFF2-40B4-BE49-F238E27FC236}">
                <a16:creationId xmlns:a16="http://schemas.microsoft.com/office/drawing/2014/main" id="{17408812-C15B-5E4B-9252-C9DA3BE28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17513"/>
            <a:ext cx="8229600" cy="801688"/>
          </a:xfrm>
        </p:spPr>
        <p:txBody>
          <a:bodyPr/>
          <a:lstStyle/>
          <a:p>
            <a:pPr algn="ctr"/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План занятия</a:t>
            </a:r>
          </a:p>
        </p:txBody>
      </p:sp>
      <p:sp>
        <p:nvSpPr>
          <p:cNvPr id="57346" name="Объект 2">
            <a:extLst>
              <a:ext uri="{FF2B5EF4-FFF2-40B4-BE49-F238E27FC236}">
                <a16:creationId xmlns:a16="http://schemas.microsoft.com/office/drawing/2014/main" id="{0F47B13E-4732-AB40-8C5F-AEB2ABDED6E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pPr algn="ctr" eaLnBrk="1" hangingPunct="1">
              <a:buFont typeface="Wingdings 3" pitchFamily="2" charset="2"/>
              <a:buNone/>
            </a:pPr>
            <a:endParaRPr lang="ru-RU" altLang="ru-RU" sz="2800" dirty="0">
              <a:solidFill>
                <a:srgbClr val="FF0000"/>
              </a:solidFill>
            </a:endParaRPr>
          </a:p>
          <a:p>
            <a:pPr algn="ctr" eaLnBrk="1" hangingPunct="1">
              <a:buFont typeface="Wingdings 3" pitchFamily="2" charset="2"/>
              <a:buNone/>
            </a:pPr>
            <a:endParaRPr lang="ru-RU" altLang="ru-RU" sz="2800" dirty="0">
              <a:solidFill>
                <a:srgbClr val="FF0000"/>
              </a:solidFill>
            </a:endParaRPr>
          </a:p>
          <a:p>
            <a:pPr algn="ctr" eaLnBrk="1" hangingPunct="1">
              <a:buFont typeface="Wingdings 3" pitchFamily="2" charset="2"/>
              <a:buNone/>
            </a:pPr>
            <a:endParaRPr lang="ru-RU" altLang="ru-RU" sz="2800" dirty="0">
              <a:solidFill>
                <a:srgbClr val="FF0000"/>
              </a:solidFill>
            </a:endParaRPr>
          </a:p>
          <a:p>
            <a:pPr algn="ctr" eaLnBrk="1" hangingPunct="1">
              <a:buFont typeface="Wingdings 3" pitchFamily="2" charset="2"/>
              <a:buNone/>
            </a:pPr>
            <a:endParaRPr lang="ru-RU" altLang="ru-RU" sz="2800" dirty="0">
              <a:solidFill>
                <a:srgbClr val="FF0000"/>
              </a:solidFill>
            </a:endParaRPr>
          </a:p>
          <a:p>
            <a:pPr algn="ctr" eaLnBrk="1" hangingPunct="1">
              <a:buFont typeface="Wingdings 3" pitchFamily="2" charset="2"/>
              <a:buNone/>
            </a:pPr>
            <a:endParaRPr lang="ru-RU" altLang="ru-RU" sz="2800" dirty="0">
              <a:solidFill>
                <a:srgbClr val="FF0000"/>
              </a:solidFill>
            </a:endParaRPr>
          </a:p>
          <a:p>
            <a:pPr algn="ctr" eaLnBrk="1" hangingPunct="1">
              <a:buFont typeface="Wingdings 3" pitchFamily="2" charset="2"/>
              <a:buNone/>
            </a:pPr>
            <a:r>
              <a:rPr lang="ru-RU" altLang="ru-RU" sz="2800" dirty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buFont typeface="Wingdings 3" pitchFamily="2" charset="2"/>
              <a:buNone/>
            </a:pPr>
            <a:r>
              <a:rPr lang="ru-RU" altLang="ru-RU" sz="2800" dirty="0">
                <a:solidFill>
                  <a:srgbClr val="FF0000"/>
                </a:solidFill>
              </a:rPr>
              <a:t>. </a:t>
            </a:r>
          </a:p>
          <a:p>
            <a:pPr algn="ctr" eaLnBrk="1" hangingPunct="1">
              <a:buFont typeface="Wingdings 3" pitchFamily="2" charset="2"/>
              <a:buNone/>
            </a:pPr>
            <a:br>
              <a:rPr lang="ru-RU" altLang="ru-RU" sz="2800" dirty="0">
                <a:solidFill>
                  <a:srgbClr val="FF0000"/>
                </a:solidFill>
              </a:rPr>
            </a:br>
            <a:r>
              <a:rPr lang="ru-RU" altLang="ru-RU" sz="2800" dirty="0">
                <a:solidFill>
                  <a:srgbClr val="FF0000"/>
                </a:solidFill>
              </a:rPr>
              <a:t>. </a:t>
            </a:r>
          </a:p>
          <a:p>
            <a:endParaRPr lang="ru-RU" alt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8E5F28E-E6BA-4F49-90DB-2CE2A2A84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228546"/>
              </p:ext>
            </p:extLst>
          </p:nvPr>
        </p:nvGraphicFramePr>
        <p:xfrm>
          <a:off x="1285461" y="2020889"/>
          <a:ext cx="9925878" cy="358015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370580">
                  <a:extLst>
                    <a:ext uri="{9D8B030D-6E8A-4147-A177-3AD203B41FA5}">
                      <a16:colId xmlns:a16="http://schemas.microsoft.com/office/drawing/2014/main" val="2564506354"/>
                    </a:ext>
                  </a:extLst>
                </a:gridCol>
                <a:gridCol w="3555298">
                  <a:extLst>
                    <a:ext uri="{9D8B030D-6E8A-4147-A177-3AD203B41FA5}">
                      <a16:colId xmlns:a16="http://schemas.microsoft.com/office/drawing/2014/main" val="3676246240"/>
                    </a:ext>
                  </a:extLst>
                </a:gridCol>
              </a:tblGrid>
              <a:tr h="1062907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z="1800" b="0" dirty="0"/>
                        <a:t>Что такое рынок труда как глобальное явление?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z="1800" b="0" dirty="0"/>
                        <a:t>Зачем и как анализировать рынок труда?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z="1800" b="0" dirty="0"/>
                        <a:t>Зачем и как прогнозировать ситуацию на рынке труда?</a:t>
                      </a:r>
                      <a:endParaRPr lang="ru-RU" sz="1800" b="0" dirty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/>
                        <a:t>Лекция-дискуссия</a:t>
                      </a:r>
                    </a:p>
                  </a:txBody>
                  <a:tcPr marL="91447" marR="91447" marT="45718" marB="45718"/>
                </a:tc>
                <a:extLst>
                  <a:ext uri="{0D108BD9-81ED-4DB2-BD59-A6C34878D82A}">
                    <a16:rowId xmlns:a16="http://schemas.microsoft.com/office/drawing/2014/main" val="1015565537"/>
                  </a:ext>
                </a:extLst>
              </a:tr>
              <a:tr h="71688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800" dirty="0"/>
                        <a:t>Какие есть тренды в занятости и как они влияют на работу ЦЗН?</a:t>
                      </a:r>
                      <a:endParaRPr lang="ru-RU" sz="1800" b="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/>
                        <a:t>Лекция-дискуссия</a:t>
                      </a:r>
                      <a:endParaRPr lang="ru-RU" sz="1800" b="0" i="1" dirty="0"/>
                    </a:p>
                  </a:txBody>
                  <a:tcPr marL="91447" marR="91447" marT="45718" marB="45718"/>
                </a:tc>
                <a:extLst>
                  <a:ext uri="{0D108BD9-81ED-4DB2-BD59-A6C34878D82A}">
                    <a16:rowId xmlns:a16="http://schemas.microsoft.com/office/drawing/2014/main" val="3259073448"/>
                  </a:ext>
                </a:extLst>
              </a:tr>
              <a:tr h="716881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z="1800" dirty="0"/>
                        <a:t>Как изменится мир профессий в будущем? Как это влияет на работу ЦЗН уже сейчас?</a:t>
                      </a:r>
                      <a:endParaRPr lang="ru-RU" sz="1800" b="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/>
                        <a:t>«Круглый стол»</a:t>
                      </a:r>
                      <a:endParaRPr lang="ru-RU" sz="1800" b="0" i="1" dirty="0"/>
                    </a:p>
                  </a:txBody>
                  <a:tcPr marL="91447" marR="91447" marT="45718" marB="45718"/>
                </a:tc>
                <a:extLst>
                  <a:ext uri="{0D108BD9-81ED-4DB2-BD59-A6C34878D82A}">
                    <a16:rowId xmlns:a16="http://schemas.microsoft.com/office/drawing/2014/main" val="2648872516"/>
                  </a:ext>
                </a:extLst>
              </a:tr>
              <a:tr h="108348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800" dirty="0"/>
                        <a:t>Что такое теория поколений?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800" dirty="0"/>
                        <a:t>Как разница в поколениях влияет на работу ЦЗН?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ru-RU" sz="1800" b="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/>
                        <a:t>Лекция-дискуссия</a:t>
                      </a:r>
                    </a:p>
                    <a:p>
                      <a:pPr algn="ctr"/>
                      <a:r>
                        <a:rPr lang="ru-RU" sz="1800" i="1" dirty="0"/>
                        <a:t>Деловая игра</a:t>
                      </a:r>
                      <a:endParaRPr lang="ru-RU" sz="1800" b="0" i="1" dirty="0"/>
                    </a:p>
                  </a:txBody>
                  <a:tcPr marL="91447" marR="91447" marT="45718" marB="45718"/>
                </a:tc>
                <a:extLst>
                  <a:ext uri="{0D108BD9-81ED-4DB2-BD59-A6C34878D82A}">
                    <a16:rowId xmlns:a16="http://schemas.microsoft.com/office/drawing/2014/main" val="2117055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659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4">
            <a:extLst>
              <a:ext uri="{FF2B5EF4-FFF2-40B4-BE49-F238E27FC236}">
                <a16:creationId xmlns:a16="http://schemas.microsoft.com/office/drawing/2014/main" id="{E68FFB37-F501-0B47-8F3C-F5250F75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Факторы, влияющие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на спрос на рынке труда</a:t>
            </a:r>
          </a:p>
        </p:txBody>
      </p:sp>
      <p:sp>
        <p:nvSpPr>
          <p:cNvPr id="36867" name="Объект 5">
            <a:extLst>
              <a:ext uri="{FF2B5EF4-FFF2-40B4-BE49-F238E27FC236}">
                <a16:creationId xmlns:a16="http://schemas.microsoft.com/office/drawing/2014/main" id="{B086AEB4-39C4-7746-B9E7-6320B6A99FE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51949" y="1990846"/>
            <a:ext cx="8377901" cy="4089280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ru-RU" altLang="ru-RU" sz="2400" dirty="0"/>
              <a:t>Природно-географические факторы</a:t>
            </a:r>
          </a:p>
          <a:p>
            <a:pPr algn="ctr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ru-RU" altLang="ru-RU" sz="2400" i="1" dirty="0"/>
              <a:t>Экономические факторы (характер производства</a:t>
            </a:r>
            <a:r>
              <a:rPr lang="ru-RU" altLang="ru-RU" sz="2400" dirty="0"/>
              <a:t>,  </a:t>
            </a:r>
            <a:r>
              <a:rPr lang="ru-RU" altLang="ru-RU" sz="2400" i="1" dirty="0"/>
              <a:t>уровень производства</a:t>
            </a:r>
            <a:r>
              <a:rPr lang="ru-RU" altLang="ru-RU" sz="2400" dirty="0"/>
              <a:t> самым, </a:t>
            </a:r>
            <a:r>
              <a:rPr lang="ru-RU" altLang="ru-RU" sz="2400" i="1" dirty="0"/>
              <a:t>инвестиции</a:t>
            </a:r>
            <a:r>
              <a:rPr lang="ru-RU" altLang="ru-RU" sz="2400" dirty="0"/>
              <a:t>, </a:t>
            </a:r>
            <a:r>
              <a:rPr lang="ru-RU" altLang="ru-RU" sz="2400" i="1" dirty="0"/>
              <a:t>внешнеэкономические связи </a:t>
            </a:r>
            <a:r>
              <a:rPr lang="ru-RU" altLang="ru-RU" sz="2400" dirty="0"/>
              <a:t>и др.)</a:t>
            </a:r>
          </a:p>
          <a:p>
            <a:pPr algn="ctr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ru-RU" altLang="ru-RU" sz="2400" i="1" dirty="0"/>
              <a:t>Институциональные факторы </a:t>
            </a:r>
          </a:p>
          <a:p>
            <a:pPr algn="ctr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ru-RU" altLang="ru-RU" sz="2400" i="1" dirty="0"/>
              <a:t>Национальные и культурные особенности и традиции</a:t>
            </a:r>
          </a:p>
          <a:p>
            <a:pPr algn="ctr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ru-RU" altLang="ru-RU" sz="2400" i="1" dirty="0"/>
              <a:t>Структура и особенности предложения на рынке труда </a:t>
            </a:r>
          </a:p>
          <a:p>
            <a:pPr algn="ctr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ru-RU" altLang="ru-RU" sz="2400" i="1" dirty="0"/>
              <a:t>И многое другое</a:t>
            </a:r>
          </a:p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28154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4">
            <a:extLst>
              <a:ext uri="{FF2B5EF4-FFF2-40B4-BE49-F238E27FC236}">
                <a16:creationId xmlns:a16="http://schemas.microsoft.com/office/drawing/2014/main" id="{7C3F501F-B0BD-8747-966E-33FF6017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Факторы, влияющие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на предложение на рынке труда</a:t>
            </a:r>
          </a:p>
        </p:txBody>
      </p:sp>
      <p:sp>
        <p:nvSpPr>
          <p:cNvPr id="31747" name="Объект 5">
            <a:extLst>
              <a:ext uri="{FF2B5EF4-FFF2-40B4-BE49-F238E27FC236}">
                <a16:creationId xmlns:a16="http://schemas.microsoft.com/office/drawing/2014/main" id="{658C5431-8304-E74D-AD7A-89B688192E1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7144" y="1875100"/>
            <a:ext cx="8173656" cy="3703898"/>
          </a:xfrm>
        </p:spPr>
        <p:txBody>
          <a:bodyPr>
            <a:normAutofit lnSpcReduction="10000"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ru-RU" altLang="ru-RU" sz="2400" i="1" dirty="0"/>
              <a:t>Демографические факторы</a:t>
            </a:r>
            <a:endParaRPr lang="ru-RU" altLang="ru-RU" sz="2400" dirty="0"/>
          </a:p>
          <a:p>
            <a:pPr algn="ctr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ru-RU" altLang="ru-RU" sz="2400" i="1" dirty="0"/>
              <a:t>Институциональные факторы </a:t>
            </a:r>
          </a:p>
          <a:p>
            <a:pPr algn="ctr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ru-RU" altLang="ru-RU" sz="2400" i="1" dirty="0"/>
              <a:t>Национальные и культурные особенности и традиции</a:t>
            </a:r>
          </a:p>
          <a:p>
            <a:pPr algn="ctr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ru-RU" altLang="ru-RU" sz="2400" i="1" dirty="0"/>
              <a:t>Система образования</a:t>
            </a:r>
          </a:p>
          <a:p>
            <a:pPr algn="ctr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ru-RU" altLang="ru-RU" sz="2400" i="1" dirty="0"/>
              <a:t>Предпочтения носителей рабочей силы, влияние близких</a:t>
            </a:r>
          </a:p>
          <a:p>
            <a:pPr algn="ctr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ru-RU" altLang="ru-RU" sz="2400" i="1" dirty="0"/>
              <a:t>Структура спроса на рынке труда </a:t>
            </a:r>
          </a:p>
          <a:p>
            <a:pPr algn="ctr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ru-RU" altLang="ru-RU" sz="2400" i="1" dirty="0"/>
              <a:t>Экономическая ситуация</a:t>
            </a:r>
          </a:p>
          <a:p>
            <a:pPr algn="ctr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ru-RU" altLang="ru-RU" sz="2400" i="1" dirty="0"/>
              <a:t>И многое другое</a:t>
            </a:r>
          </a:p>
          <a:p>
            <a:pPr marL="0" indent="0">
              <a:buNone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4226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571180" y="467445"/>
            <a:ext cx="10972800" cy="854075"/>
          </a:xfrm>
        </p:spPr>
        <p:txBody>
          <a:bodyPr/>
          <a:lstStyle/>
          <a:p>
            <a:pPr algn="ctr"/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Баланс трудовых ресурсов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45351" y="1936376"/>
            <a:ext cx="10883152" cy="372817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1800" b="1" dirty="0">
                <a:solidFill>
                  <a:srgbClr val="C00000"/>
                </a:solidFill>
              </a:rPr>
              <a:t>Баланс трудовых ресурсов </a:t>
            </a:r>
            <a:r>
              <a:rPr lang="ru-RU" sz="1800" dirty="0"/>
              <a:t>- система показателей, отражаю­щая наличие трудовых ресурсов и их распределение по видам де­ятельности и формам собственности. Баланс трудовых ресурсов состоит из двух разделов — </a:t>
            </a:r>
            <a:r>
              <a:rPr lang="ru-RU" sz="1800" dirty="0">
                <a:solidFill>
                  <a:srgbClr val="C00000"/>
                </a:solidFill>
              </a:rPr>
              <a:t>ресурсной</a:t>
            </a:r>
            <a:r>
              <a:rPr lang="ru-RU" sz="1800" dirty="0"/>
              <a:t> и </a:t>
            </a:r>
            <a:r>
              <a:rPr lang="ru-RU" sz="1800" dirty="0">
                <a:solidFill>
                  <a:srgbClr val="C00000"/>
                </a:solidFill>
              </a:rPr>
              <a:t>распределительной</a:t>
            </a:r>
            <a:r>
              <a:rPr lang="ru-RU" sz="1800" dirty="0"/>
              <a:t> час­тей. Первый раздел характеризует численность трудовых ресурсов и источники их формирования.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1800" b="1" dirty="0">
                <a:solidFill>
                  <a:srgbClr val="C00000"/>
                </a:solidFill>
              </a:rPr>
              <a:t>Прогноз баланса трудовых ресурсов </a:t>
            </a:r>
            <a:r>
              <a:rPr lang="ru-RU" sz="1800" dirty="0"/>
              <a:t>ежегодно разрабатывается Минтрудом России </a:t>
            </a:r>
            <a:r>
              <a:rPr lang="ru-RU" sz="1800" dirty="0">
                <a:solidFill>
                  <a:srgbClr val="C00000"/>
                </a:solidFill>
              </a:rPr>
              <a:t>в целях: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800" dirty="0"/>
              <a:t> оценки сбалансированности потенциального предложения на рынке труда и потенциального спроса на рабочую силу;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800" dirty="0"/>
              <a:t> определения структурных пропорций предложения и спроса на рынке труда;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800" dirty="0"/>
              <a:t> выявления перспективных направлений развития рынка труда с учетом стратегий развития отдельных сфер и отраслей экономики;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800" dirty="0"/>
              <a:t>  повышения эффективности регулирования процессов формирования и использования трудовых ресурсов, а также принятия управленческих решений.</a:t>
            </a:r>
          </a:p>
        </p:txBody>
      </p:sp>
    </p:spTree>
    <p:extLst>
      <p:ext uri="{BB962C8B-B14F-4D97-AF65-F5344CB8AC3E}">
        <p14:creationId xmlns:p14="http://schemas.microsoft.com/office/powerpoint/2010/main" val="2606437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503" y="291381"/>
            <a:ext cx="10715842" cy="145075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Баланс трудовых ресурсов </a:t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в Законе РФ от 19.04.1991 № 1032-1 «О занятости населения в Российской Федерации»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327801" y="1630899"/>
            <a:ext cx="4937760" cy="73628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На уровне Российской федерации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9731" y="2143844"/>
            <a:ext cx="6827264" cy="3995699"/>
          </a:xfrm>
          <a:solidFill>
            <a:schemeClr val="bg1">
              <a:lumMod val="95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400" b="1" dirty="0"/>
              <a:t>Статья 7. Полномочия федеральных органов государственной власти в сфере занятости населения</a:t>
            </a:r>
            <a:endParaRPr lang="ru-RU" sz="6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400" dirty="0"/>
              <a:t>1. К полномочиям федеральных органов государственной власти в сфере занятости населения относятся: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400" dirty="0"/>
              <a:t>….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400" dirty="0"/>
              <a:t>8) разработка прогноза баланса трудовых ресурсов Российской Федерации, осуществляемая в порядке, определяемом Правительством РФ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5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35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35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35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400" b="1" dirty="0"/>
              <a:t>Постановление Правительства РФ от 03.06.2011 № 440 «О разработке прогноза баланса трудовых ресурсов» (вместе с «Правилами разработки прогноза баланса трудовых ресурсов»)</a:t>
            </a:r>
            <a:endParaRPr lang="ru-RU" sz="64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400" b="1" dirty="0"/>
              <a:t> </a:t>
            </a:r>
            <a:endParaRPr lang="ru-RU" sz="64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400" b="1" dirty="0"/>
              <a:t>Приказ </a:t>
            </a:r>
            <a:r>
              <a:rPr lang="ru-RU" sz="6400" b="1" dirty="0" err="1"/>
              <a:t>Минздравсоцразвития</a:t>
            </a:r>
            <a:r>
              <a:rPr lang="ru-RU" sz="6400" b="1" dirty="0"/>
              <a:t> России от 29.02.2012 № 178н «Об утверждении Методики разработки прогноза баланса трудовых ресурсов»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7147689" y="2161097"/>
            <a:ext cx="4937760" cy="73628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На уровне регионов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7499616" y="2773936"/>
            <a:ext cx="4295375" cy="286614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14400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600" b="1" dirty="0"/>
          </a:p>
          <a:p>
            <a:pPr marL="14400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/>
              <a:t>Статья 7.1-1. Полномочия органов государственной власти субъектов РФ в области содействия занятости населения</a:t>
            </a:r>
            <a:endParaRPr lang="ru-RU" sz="1600" dirty="0"/>
          </a:p>
          <a:p>
            <a:pPr marL="144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/>
          </a:p>
          <a:p>
            <a:pPr marL="144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4. Органы государственной власти субъектов Российской Федерации вправе осуществлять разработку прогноза баланса трудовых ресурсов субъектов Российской Федерации.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2958353" y="3957278"/>
            <a:ext cx="714615" cy="46872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6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594232" y="613443"/>
            <a:ext cx="10972800" cy="83502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4000" b="1" dirty="0">
                <a:solidFill>
                  <a:schemeClr val="accent2">
                    <a:lumMod val="75000"/>
                  </a:schemeClr>
                </a:solidFill>
              </a:rPr>
              <a:t>Прогноз баланса трудовых ресурсов </a:t>
            </a:r>
            <a:br>
              <a:rPr lang="ru-RU" altLang="ru-RU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altLang="ru-RU" sz="4000" b="1" dirty="0">
                <a:solidFill>
                  <a:schemeClr val="accent2">
                    <a:lumMod val="75000"/>
                  </a:schemeClr>
                </a:solidFill>
              </a:rPr>
              <a:t>на 2017-2019 гг., тыс. чел (ресурсная часть)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11029239"/>
              </p:ext>
            </p:extLst>
          </p:nvPr>
        </p:nvGraphicFramePr>
        <p:xfrm>
          <a:off x="422620" y="1936378"/>
          <a:ext cx="11374949" cy="419749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3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9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9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5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0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68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776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6221" marT="46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6221" marT="4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Очередной год</a:t>
                      </a:r>
                      <a:endParaRPr lang="ru-RU" sz="14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6221" marT="4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Первый год планового периода</a:t>
                      </a:r>
                      <a:endParaRPr lang="ru-RU" sz="1400" b="1" i="0" u="none" strike="noStrike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6221" marT="4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Второй год планового периода</a:t>
                      </a:r>
                      <a:endParaRPr lang="ru-RU" sz="1400" b="1" i="0" u="none" strike="noStrike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6221" marT="466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 err="1">
                          <a:effectLst/>
                        </a:rPr>
                        <a:t>Справочно</a:t>
                      </a:r>
                      <a:endParaRPr lang="ru-RU" sz="1400" b="1" i="1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6221" marT="466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(2017)</a:t>
                      </a:r>
                      <a:endParaRPr lang="ru-RU" sz="1400" b="1" i="0" u="none" strike="noStrike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6221" marT="4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(2018)</a:t>
                      </a:r>
                      <a:endParaRPr lang="ru-RU" sz="1400" b="1" i="0" u="none" strike="noStrike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6221" marT="4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(2019)</a:t>
                      </a:r>
                      <a:endParaRPr lang="ru-RU" sz="14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6221" marT="4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</a:rPr>
                        <a:t>Текущий год        (2016)</a:t>
                      </a:r>
                      <a:endParaRPr lang="ru-RU" sz="1400" b="1" i="1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6221" marT="4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</a:rPr>
                        <a:t>Отчётный год              (2015)</a:t>
                      </a:r>
                      <a:endParaRPr lang="ru-RU" sz="1400" b="1" i="1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6221" marT="466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2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</a:t>
                      </a:r>
                      <a:endParaRPr lang="en-US" sz="14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6221" marT="4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Численность трудовых ресурсов</a:t>
                      </a:r>
                      <a:endParaRPr lang="ru-RU" sz="14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6221" marT="466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91054,3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74668" marT="466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90451,0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74668" marT="466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90047,1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74668" marT="466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i="1" u="none" strike="noStrike" dirty="0">
                          <a:effectLst/>
                        </a:rPr>
                        <a:t>91845,1</a:t>
                      </a:r>
                      <a:endParaRPr lang="ru-RU" sz="13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74668" marT="466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i="1" u="none" strike="noStrike" dirty="0">
                          <a:effectLst/>
                        </a:rPr>
                        <a:t>92706,1</a:t>
                      </a:r>
                      <a:endParaRPr lang="ru-RU" sz="13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74668" marT="466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5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6221" marT="4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Трудоспособное население в трудоспособном возрасте</a:t>
                      </a:r>
                      <a:endParaRPr lang="ru-RU" sz="1400" b="1" i="0" u="none" strike="noStrike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8" marR="6221" marT="466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80544,3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74668" marT="466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79741,0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74668" marT="466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79087,1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74668" marT="466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i="1" u="none" strike="noStrike" dirty="0">
                          <a:effectLst/>
                        </a:rPr>
                        <a:t>81430,1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74668" marT="466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i="1" u="none" strike="noStrike">
                          <a:effectLst/>
                        </a:rPr>
                        <a:t>82461,3</a:t>
                      </a:r>
                      <a:endParaRPr lang="ru-RU" sz="13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74668" marT="466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1" i="0" u="none" strike="noStrike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6221" marT="4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Иностранные трудовые мигранты</a:t>
                      </a:r>
                      <a:endParaRPr lang="ru-RU" sz="1400" b="1" i="0" u="none" strike="noStrike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8" marR="6221" marT="466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3200,0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74668" marT="466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3300,0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74668" marT="466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3400,0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74668" marT="466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i="1" u="none" strike="noStrike" dirty="0">
                          <a:effectLst/>
                        </a:rPr>
                        <a:t>3250,0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74668" marT="466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i="1" u="none" strike="noStrike" dirty="0">
                          <a:effectLst/>
                        </a:rPr>
                        <a:t>3387,5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74668" marT="466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1" i="0" u="none" strike="noStrike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6221" marT="4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Работающие граждане, находящиеся за пределами трудоспособного возраста</a:t>
                      </a:r>
                      <a:endParaRPr lang="ru-RU" sz="14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68" marR="6221" marT="466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7310,0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74668" marT="466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7410,0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74668" marT="466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7560,0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74668" marT="466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i="1" u="none" strike="noStrike">
                          <a:effectLst/>
                        </a:rPr>
                        <a:t>7165,0</a:t>
                      </a:r>
                      <a:endParaRPr lang="ru-RU" sz="13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74668" marT="466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i="1" u="none" strike="noStrike" dirty="0">
                          <a:effectLst/>
                        </a:rPr>
                        <a:t>6857,3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74668" marT="466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5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3.1</a:t>
                      </a:r>
                      <a:endParaRPr lang="ru-RU" sz="14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6221" marT="4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Пенсионеры старше трудоспособного возраста</a:t>
                      </a:r>
                      <a:endParaRPr lang="ru-RU" sz="14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04" marR="6221" marT="466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7250,0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74668" marT="466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7350,0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74668" marT="466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7500,0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74668" marT="466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i="1" u="none" strike="noStrike" dirty="0">
                          <a:effectLst/>
                        </a:rPr>
                        <a:t>7100,0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74668" marT="466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i="1" u="none" strike="noStrike" dirty="0">
                          <a:effectLst/>
                        </a:rPr>
                        <a:t>6790,5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74668" marT="466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5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3.2</a:t>
                      </a:r>
                      <a:endParaRPr lang="ru-RU" sz="1400" b="1" i="0" u="none" strike="noStrike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6221" marT="4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Подростки моложе трудоспособного возраста</a:t>
                      </a:r>
                      <a:endParaRPr lang="ru-RU" sz="1400" b="1" i="0" u="none" strike="noStrike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04" marR="6221" marT="466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60,0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74668" marT="466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60,0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74668" marT="466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60,0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74668" marT="466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i="1" u="none" strike="noStrike" dirty="0">
                          <a:effectLst/>
                        </a:rPr>
                        <a:t>65,0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74668" marT="466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i="1" u="none" strike="noStrike" dirty="0">
                          <a:effectLst/>
                        </a:rPr>
                        <a:t>66,8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1" marR="74668" marT="466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489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266218" y="565092"/>
            <a:ext cx="11272604" cy="835025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b="1" dirty="0">
                <a:solidFill>
                  <a:schemeClr val="accent2">
                    <a:lumMod val="75000"/>
                  </a:schemeClr>
                </a:solidFill>
              </a:rPr>
              <a:t>Прогноз баланса трудовых ресурсов </a:t>
            </a:r>
            <a:br>
              <a:rPr lang="ru-RU" altLang="ru-RU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altLang="ru-RU" sz="4000" b="1" dirty="0">
                <a:solidFill>
                  <a:schemeClr val="accent2">
                    <a:lumMod val="75000"/>
                  </a:schemeClr>
                </a:solidFill>
              </a:rPr>
              <a:t>на 2017-2019 гг., тыс. чел (распределительная часть)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84257279"/>
              </p:ext>
            </p:extLst>
          </p:nvPr>
        </p:nvGraphicFramePr>
        <p:xfrm>
          <a:off x="560933" y="1974796"/>
          <a:ext cx="11290283" cy="38684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58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6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9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02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30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43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6223" marT="466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6223" marT="4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Очередной год</a:t>
                      </a:r>
                      <a:endParaRPr lang="ru-RU" sz="1300" b="1" i="0" u="none" strike="noStrike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6223" marT="4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Первый год планового периода</a:t>
                      </a:r>
                      <a:endParaRPr lang="ru-RU" sz="1300" b="1" i="0" u="none" strike="noStrike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6223" marT="4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Второй год планового периода</a:t>
                      </a:r>
                      <a:endParaRPr lang="ru-RU" sz="1300" b="1" i="0" u="none" strike="noStrike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6223" marT="466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i="1" u="none" strike="noStrike" dirty="0" err="1">
                          <a:effectLst/>
                        </a:rPr>
                        <a:t>Справочно</a:t>
                      </a:r>
                      <a:endParaRPr lang="ru-RU" sz="1300" b="1" i="1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6223" marT="466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(2017)</a:t>
                      </a:r>
                      <a:endParaRPr lang="ru-RU" sz="1300" b="1" i="0" u="none" strike="noStrike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6223" marT="4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(2018)</a:t>
                      </a:r>
                      <a:endParaRPr lang="ru-RU" sz="1300" b="1" i="0" u="none" strike="noStrike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6223" marT="4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(2019)</a:t>
                      </a:r>
                      <a:endParaRPr lang="ru-RU" sz="1300" b="1" i="0" u="none" strike="noStrike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6223" marT="4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i="1" u="none" strike="noStrike" dirty="0">
                          <a:effectLst/>
                        </a:rPr>
                        <a:t>Текущий год        (2016)</a:t>
                      </a:r>
                      <a:endParaRPr lang="ru-RU" sz="1300" b="1" i="1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6223" marT="46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i="1" u="none" strike="noStrike">
                          <a:effectLst/>
                        </a:rPr>
                        <a:t>Отчётный год              (2015)</a:t>
                      </a:r>
                      <a:endParaRPr lang="ru-RU" sz="1300" b="1" i="1" u="none" strike="noStrike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6223" marT="466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8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II</a:t>
                      </a:r>
                      <a:endParaRPr lang="en-US" sz="13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6223" marT="46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</a:rPr>
                        <a:t>Распределение трудовых ресурсов</a:t>
                      </a:r>
                      <a:endParaRPr lang="ru-RU" sz="13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6223" marT="466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74672" marT="466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74672" marT="466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74672" marT="466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i="1" u="none" strike="noStrike" dirty="0">
                          <a:effectLst/>
                        </a:rPr>
                        <a:t> 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74672" marT="466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i="1" u="none" strike="noStrike" dirty="0">
                          <a:effectLst/>
                        </a:rPr>
                        <a:t> 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74672" marT="466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4</a:t>
                      </a:r>
                      <a:endParaRPr lang="ru-RU" sz="1300" b="1" i="0" u="none" strike="noStrike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6223" marT="46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</a:rPr>
                        <a:t>Численность занятых в экономике (без военнослужащих)</a:t>
                      </a:r>
                      <a:endParaRPr lang="ru-RU" sz="13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2" marR="6223" marT="466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68091,5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74672" marT="466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67785,0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74672" marT="466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67424,6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74672" marT="466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i="1" u="none" strike="noStrike">
                          <a:effectLst/>
                        </a:rPr>
                        <a:t>68390,9</a:t>
                      </a:r>
                      <a:endParaRPr lang="ru-RU" sz="13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74672" marT="466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i="1" u="none" strike="noStrike" dirty="0">
                          <a:effectLst/>
                        </a:rPr>
                        <a:t>68389,1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74672" marT="466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</a:t>
                      </a:r>
                      <a:endParaRPr lang="ru-RU" sz="1300" b="1" i="0" u="none" strike="noStrike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6223" marT="46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</a:rPr>
                        <a:t>Численность населения, не занятого в экономике</a:t>
                      </a:r>
                      <a:endParaRPr lang="ru-RU" sz="13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2" marR="6223" marT="466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22962,9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74672" marT="466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22666,0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74672" marT="466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22622,6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74672" marT="466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i="1" u="none" strike="noStrike">
                          <a:effectLst/>
                        </a:rPr>
                        <a:t>23454,2</a:t>
                      </a:r>
                      <a:endParaRPr lang="ru-RU" sz="13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74672" marT="466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i="1" u="none" strike="noStrike" dirty="0">
                          <a:effectLst/>
                        </a:rPr>
                        <a:t>24317,0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74672" marT="466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5.1</a:t>
                      </a:r>
                      <a:endParaRPr lang="ru-RU" sz="1300" b="1" i="0" u="none" strike="noStrike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6223" marT="46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</a:rPr>
                        <a:t>Численность обучающихся в трудоспособном возрасте с отрывом от производства</a:t>
                      </a:r>
                      <a:endParaRPr lang="ru-RU" sz="13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16" marR="6223" marT="466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5700,0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74672" marT="466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5600,0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74672" marT="466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5630,0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74672" marT="466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i="1" u="none" strike="noStrike">
                          <a:effectLst/>
                        </a:rPr>
                        <a:t>5800,0</a:t>
                      </a:r>
                      <a:endParaRPr lang="ru-RU" sz="13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74672" marT="466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i="1" u="none" strike="noStrike">
                          <a:effectLst/>
                        </a:rPr>
                        <a:t>5793,5</a:t>
                      </a:r>
                      <a:endParaRPr lang="ru-RU" sz="13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74672" marT="466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5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5.2</a:t>
                      </a:r>
                      <a:endParaRPr lang="ru-RU" sz="1300" b="1" i="0" u="none" strike="noStrike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6223" marT="46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</a:rPr>
                        <a:t>Численность безработных, зарегистрированных в органах службы занятости</a:t>
                      </a:r>
                      <a:endParaRPr lang="ru-RU" sz="13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16" marR="6223" marT="466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960,0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74672" marT="466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950,0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74672" marT="466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890,0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74672" marT="466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i="1" u="none" strike="noStrike">
                          <a:effectLst/>
                        </a:rPr>
                        <a:t>960,0</a:t>
                      </a:r>
                      <a:endParaRPr lang="ru-RU" sz="13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74672" marT="466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i="1" u="none" strike="noStrike" dirty="0">
                          <a:effectLst/>
                        </a:rPr>
                        <a:t>967,0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74672" marT="466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5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5.3</a:t>
                      </a:r>
                      <a:endParaRPr lang="ru-RU" sz="1300" b="1" i="0" u="none" strike="noStrike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6223" marT="46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</a:rPr>
                        <a:t>Численность прочих категорий населения в трудоспособном возрасте, не занятого в экономике</a:t>
                      </a:r>
                      <a:endParaRPr lang="ru-RU" sz="13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016" marR="6223" marT="466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16302,9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74672" marT="466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16116,0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74672" marT="466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16102,6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74672" marT="466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i="1" u="none" strike="noStrike" dirty="0">
                          <a:effectLst/>
                        </a:rPr>
                        <a:t>16694,2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74672" marT="466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i="1" u="none" strike="noStrike" dirty="0">
                          <a:effectLst/>
                        </a:rPr>
                        <a:t>17556,5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3" marR="74672" marT="466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401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36159" y="1874905"/>
            <a:ext cx="84063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000" dirty="0">
                <a:solidFill>
                  <a:srgbClr val="C00000"/>
                </a:solidFill>
              </a:rPr>
              <a:t>Какие есть тренды в занятости?</a:t>
            </a:r>
          </a:p>
          <a:p>
            <a:pPr lvl="0" algn="ctr">
              <a:defRPr/>
            </a:pPr>
            <a:endParaRPr lang="ru-RU" sz="4000" dirty="0">
              <a:solidFill>
                <a:srgbClr val="C00000"/>
              </a:solidFill>
            </a:endParaRPr>
          </a:p>
          <a:p>
            <a:pPr lvl="0" algn="ctr">
              <a:defRPr/>
            </a:pPr>
            <a:r>
              <a:rPr lang="ru-RU" sz="4000" dirty="0">
                <a:solidFill>
                  <a:srgbClr val="C00000"/>
                </a:solidFill>
              </a:rPr>
              <a:t> И как они влияют на работу ЦЗН?</a:t>
            </a:r>
          </a:p>
        </p:txBody>
      </p:sp>
    </p:spTree>
    <p:extLst>
      <p:ext uri="{BB962C8B-B14F-4D97-AF65-F5344CB8AC3E}">
        <p14:creationId xmlns:p14="http://schemas.microsoft.com/office/powerpoint/2010/main" val="1566067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Удельный вес численности рабочей силы в численности населения, 2017 г., %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12529461"/>
              </p:ext>
            </p:extLst>
          </p:nvPr>
        </p:nvGraphicFramePr>
        <p:xfrm>
          <a:off x="883664" y="1844157"/>
          <a:ext cx="3865069" cy="43586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14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9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385">
                <a:tc rowSpan="2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170" algn="l"/>
                        </a:tabLst>
                        <a:defRPr/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ЕВРОПА – 52</a:t>
                      </a:r>
                      <a:r>
                        <a:rPr lang="ru-RU" sz="1100" dirty="0">
                          <a:effectLst/>
                        </a:rPr>
                        <a:t>%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Австрия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8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Беларусь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8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Бельгия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38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Болгария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38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Венгрия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38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Германия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38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Греция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38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Дания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38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Ирландия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138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Испания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38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Италия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138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Латвия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138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Литва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138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Люксембург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138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Нидерланды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138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Норвегия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138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Польша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138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Португалия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138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Румыния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858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Соединенное Королевство  </a:t>
                      </a:r>
                      <a:r>
                        <a:rPr lang="en-US" sz="1100" dirty="0">
                          <a:effectLst/>
                        </a:rPr>
                        <a:t>(UK)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138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Финляндия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138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Франция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138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Чехия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138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Швейцария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138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Швеция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138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Эстония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5395257"/>
              </p:ext>
            </p:extLst>
          </p:nvPr>
        </p:nvGraphicFramePr>
        <p:xfrm>
          <a:off x="7169203" y="2070790"/>
          <a:ext cx="3957277" cy="382118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89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9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rowSpan="10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170" algn="l"/>
                        </a:tabLst>
                        <a:defRPr/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АЗИЯ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Израиль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Индонезия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Китай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>
                          <a:effectLst/>
                        </a:rPr>
                        <a:t>Пакистан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Республика Корея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Сингапур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Таиланд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Турция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Филиппины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Япония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170" algn="l"/>
                        </a:tabLst>
                        <a:defRPr/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АФРИКА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Алжир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Египет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Марокко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ЮАР 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170" algn="l"/>
                        </a:tabLst>
                        <a:defRPr/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АМЕРИКА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Бразилия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Канада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Мексика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США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Чили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170" algn="l"/>
                        </a:tabLst>
                        <a:defRPr/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АВСТРАЛИЯ И ОКЕАНИЯ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 dirty="0">
                          <a:effectLst/>
                        </a:rPr>
                        <a:t>Австралия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100">
                          <a:effectLst/>
                        </a:rPr>
                        <a:t>Новая Зеландия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871677" y="3711637"/>
            <a:ext cx="21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Россия – 52 %</a:t>
            </a:r>
          </a:p>
        </p:txBody>
      </p:sp>
    </p:spTree>
    <p:extLst>
      <p:ext uri="{BB962C8B-B14F-4D97-AF65-F5344CB8AC3E}">
        <p14:creationId xmlns:p14="http://schemas.microsoft.com/office/powerpoint/2010/main" val="1239191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228" y="363444"/>
            <a:ext cx="10058400" cy="109652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Уровень безработицы,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2017 год, в %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1022833"/>
              </p:ext>
            </p:extLst>
          </p:nvPr>
        </p:nvGraphicFramePr>
        <p:xfrm>
          <a:off x="583986" y="1782695"/>
          <a:ext cx="3757493" cy="448056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775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9245">
                <a:tc rowSpan="2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b="1" dirty="0">
                          <a:solidFill>
                            <a:srgbClr val="C00000"/>
                          </a:solidFill>
                          <a:effectLst/>
                        </a:rPr>
                        <a:t>ЕВРОПА</a:t>
                      </a:r>
                      <a:endParaRPr lang="ru-RU" sz="105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Австрия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5,5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Беларусь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5,6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Бельгия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7,1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Болгария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6,2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Венгрия</a:t>
                      </a:r>
                      <a:endParaRPr lang="ru-RU" sz="105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34" marR="63534" marT="0" marB="0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4,2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Германия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3,8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Греция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21,5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Дания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5,7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Ирландия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6,7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9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Испания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17,2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9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Италия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11,2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9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Латвия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8,7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9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Литва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7,1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9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Нидерланды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4,8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9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Норвегия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4,2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9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Польша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4,9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9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Португалия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8,9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9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Республика Молдова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4,1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9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Румыния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4,9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9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Словакия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8,1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9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Соединенное Королевство (</a:t>
                      </a:r>
                      <a:r>
                        <a:rPr lang="en-US" sz="1050" dirty="0">
                          <a:effectLst/>
                        </a:rPr>
                        <a:t>UK)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4,3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9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Украина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9,5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9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Финляндия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8,6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9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Франция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9,4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9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Чехия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2,9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9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Швейцария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4,8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9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Швеция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6,7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9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>
                          <a:effectLst/>
                        </a:rPr>
                        <a:t>Эстония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5,8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4" marR="63534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44106123"/>
              </p:ext>
            </p:extLst>
          </p:nvPr>
        </p:nvGraphicFramePr>
        <p:xfrm>
          <a:off x="6876327" y="2458891"/>
          <a:ext cx="4727447" cy="288036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788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8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9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4604">
                <a:tc row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b="1" strike="noStrike" dirty="0">
                          <a:solidFill>
                            <a:srgbClr val="C00000"/>
                          </a:solidFill>
                          <a:effectLst/>
                        </a:rPr>
                        <a:t>АЗИЯ</a:t>
                      </a:r>
                      <a:endParaRPr lang="ru-RU" sz="1050" b="1" i="0" strike="noStrike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>
                          <a:effectLst/>
                        </a:rPr>
                        <a:t>Азербайджан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5,0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>
                          <a:effectLst/>
                        </a:rPr>
                        <a:t>Армения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17,8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Израиль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6,9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Индонезия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4,2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Казахстан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4,9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Киргизия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6,9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Республика Корея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3,7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Турция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10,8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Филиппины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2,6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Япония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2,8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b="1" strike="noStrike" dirty="0">
                          <a:solidFill>
                            <a:srgbClr val="C00000"/>
                          </a:solidFill>
                          <a:effectLst/>
                        </a:rPr>
                        <a:t>АМЕРИКА</a:t>
                      </a:r>
                      <a:endParaRPr lang="ru-RU" sz="1050" b="1" i="0" strike="noStrike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Аргентина</a:t>
                      </a:r>
                      <a:endParaRPr lang="ru-RU" sz="105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8,4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Боливия</a:t>
                      </a:r>
                      <a:endParaRPr lang="ru-RU" sz="105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3,2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Канада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6,3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Мексика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3,4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США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4,4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Чили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7,0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b="1" strike="noStrike" dirty="0">
                          <a:solidFill>
                            <a:srgbClr val="C00000"/>
                          </a:solidFill>
                          <a:effectLst/>
                        </a:rPr>
                        <a:t>АВСТРАЛИЯ И ОКЕАНИЯ</a:t>
                      </a:r>
                      <a:endParaRPr lang="ru-RU" sz="1050" b="1" i="0" strike="noStrike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Австралия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5,6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050" dirty="0">
                          <a:effectLst/>
                        </a:rPr>
                        <a:t>Новая Зеландия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4,7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02734" y="3815487"/>
            <a:ext cx="2136161" cy="182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00"/>
              </a:lnSpc>
              <a:spcBef>
                <a:spcPts val="15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</a:rPr>
              <a:t>Россия – 5,2 %</a:t>
            </a:r>
            <a:endParaRPr lang="ru-RU" sz="20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2877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Уровень участия в рабочей силе, </a:t>
            </a:r>
            <a:b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в среднем за март-май 2019, в %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10543" y="1838368"/>
            <a:ext cx="4937760" cy="55905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C00000"/>
                </a:solidFill>
              </a:rPr>
              <a:t>10 регионов с самым </a:t>
            </a:r>
            <a:r>
              <a:rPr lang="ru-RU" sz="1800" b="1" u="sng" dirty="0">
                <a:solidFill>
                  <a:srgbClr val="C00000"/>
                </a:solidFill>
              </a:rPr>
              <a:t>высоким</a:t>
            </a:r>
            <a:r>
              <a:rPr lang="ru-RU" sz="1800" b="1" dirty="0">
                <a:solidFill>
                  <a:srgbClr val="C00000"/>
                </a:solidFill>
              </a:rPr>
              <a:t> уровнем участия в рабочей силе</a:t>
            </a:r>
            <a:endParaRPr lang="ru-RU" sz="1800" dirty="0">
              <a:solidFill>
                <a:srgbClr val="C00000"/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05747522"/>
              </p:ext>
            </p:extLst>
          </p:nvPr>
        </p:nvGraphicFramePr>
        <p:xfrm>
          <a:off x="461042" y="2586794"/>
          <a:ext cx="3834333" cy="328860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0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2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Чукотский автономный</a:t>
                      </a:r>
                      <a:r>
                        <a:rPr lang="ru-RU" sz="12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округ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3" marR="9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2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Ямало-Ненецкий АО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3" marR="9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2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Ингушетия</a:t>
                      </a:r>
                    </a:p>
                  </a:txBody>
                  <a:tcPr marL="91433" marR="9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2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Магаданская область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3" marR="9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2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Ханты-Мансийский АО - Югра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3" marR="9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92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Камчатский</a:t>
                      </a:r>
                      <a:r>
                        <a:rPr lang="ru-RU" sz="12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край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3" marR="9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92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Сахалинская область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3" marR="9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92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Москва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3" marR="9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92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Республика Саха</a:t>
                      </a:r>
                      <a:r>
                        <a:rPr lang="ru-RU" sz="1200" b="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(Якутия)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3" marR="9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9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Мурманская область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3" marR="9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863378" y="1753844"/>
            <a:ext cx="4937760" cy="736282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10 регионов с самым </a:t>
            </a:r>
            <a:r>
              <a:rPr lang="ru-RU" b="1" u="sng" dirty="0">
                <a:solidFill>
                  <a:srgbClr val="C00000"/>
                </a:solidFill>
              </a:rPr>
              <a:t>низким</a:t>
            </a:r>
            <a:r>
              <a:rPr lang="ru-RU" b="1" dirty="0">
                <a:solidFill>
                  <a:srgbClr val="C00000"/>
                </a:solidFill>
              </a:rPr>
              <a:t> уровнем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 участия в рабочей силе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55867829"/>
              </p:ext>
            </p:extLst>
          </p:nvPr>
        </p:nvGraphicFramePr>
        <p:xfrm>
          <a:off x="7461198" y="2529075"/>
          <a:ext cx="4308888" cy="327834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0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5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70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Карачаево-Черкесская Республика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5" marR="9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Курганская область</a:t>
                      </a:r>
                    </a:p>
                  </a:txBody>
                  <a:tcPr marL="91435" marR="9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005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Рязанская область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5" marR="9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Орловская область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5" marR="9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Адыгея (Адыгея)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5" marR="9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Тыва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5" marR="9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97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Северная Осетия-Алания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5" marR="9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75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Бурятия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5" marR="9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74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Тамбовская</a:t>
                      </a:r>
                      <a:r>
                        <a:rPr lang="ru-RU" sz="12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область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5" marR="9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7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Крым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5" marR="9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48947" y="3228101"/>
            <a:ext cx="2666359" cy="144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800" b="1" dirty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Россия – 61,9%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Республика Башкортостан – 57,9%</a:t>
            </a:r>
          </a:p>
          <a:p>
            <a:pPr algn="ctr"/>
            <a:endParaRPr lang="ru-RU" sz="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8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Прямоугольник 1">
            <a:extLst>
              <a:ext uri="{FF2B5EF4-FFF2-40B4-BE49-F238E27FC236}">
                <a16:creationId xmlns:a16="http://schemas.microsoft.com/office/drawing/2014/main" id="{7F357B52-DD2C-A645-BDA7-CE15B3DDE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5304" y="1219201"/>
            <a:ext cx="8269771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itchFamily="2" charset="2"/>
              <a:buChar char="ü"/>
            </a:pPr>
            <a:r>
              <a:rPr lang="ru-RU" altLang="ru-RU" sz="4000" dirty="0">
                <a:solidFill>
                  <a:srgbClr val="C00000"/>
                </a:solidFill>
              </a:rPr>
              <a:t>Что такое рынок труда как глобальное явление?</a:t>
            </a:r>
          </a:p>
          <a:p>
            <a:pPr algn="ctr">
              <a:buFont typeface="Wingdings" pitchFamily="2" charset="2"/>
              <a:buChar char="ü"/>
            </a:pPr>
            <a:endParaRPr lang="ru-RU" altLang="ru-RU" sz="4000" dirty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ru-RU" altLang="ru-RU" sz="4000" dirty="0">
                <a:solidFill>
                  <a:srgbClr val="C00000"/>
                </a:solidFill>
              </a:rPr>
              <a:t>Зачем и как анализировать рынок труда?</a:t>
            </a:r>
          </a:p>
          <a:p>
            <a:pPr algn="ctr">
              <a:buFont typeface="Wingdings" pitchFamily="2" charset="2"/>
              <a:buChar char="ü"/>
            </a:pPr>
            <a:endParaRPr lang="ru-RU" altLang="ru-RU" sz="4000" dirty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ru-RU" altLang="ru-RU" sz="4000" dirty="0">
                <a:solidFill>
                  <a:srgbClr val="C00000"/>
                </a:solidFill>
              </a:rPr>
              <a:t>Зачем и как прогнозировать ситуацию на рынке труда?</a:t>
            </a:r>
          </a:p>
        </p:txBody>
      </p:sp>
    </p:spTree>
    <p:extLst>
      <p:ext uri="{BB962C8B-B14F-4D97-AF65-F5344CB8AC3E}">
        <p14:creationId xmlns:p14="http://schemas.microsoft.com/office/powerpoint/2010/main" val="2100020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Уровень занятости, </a:t>
            </a:r>
            <a:b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в среднем за март-май 2019, в %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10543" y="1838368"/>
            <a:ext cx="4937760" cy="55905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C00000"/>
                </a:solidFill>
              </a:rPr>
              <a:t>10 регионов с самым </a:t>
            </a:r>
            <a:r>
              <a:rPr lang="ru-RU" sz="1800" b="1" u="sng" dirty="0">
                <a:solidFill>
                  <a:srgbClr val="C00000"/>
                </a:solidFill>
              </a:rPr>
              <a:t>высоким</a:t>
            </a:r>
            <a:r>
              <a:rPr lang="ru-RU" sz="1800" b="1" dirty="0">
                <a:solidFill>
                  <a:srgbClr val="C00000"/>
                </a:solidFill>
              </a:rPr>
              <a:t> уровнем занятости</a:t>
            </a:r>
            <a:endParaRPr lang="ru-RU" sz="1800" dirty="0">
              <a:solidFill>
                <a:srgbClr val="C00000"/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8877406"/>
              </p:ext>
            </p:extLst>
          </p:nvPr>
        </p:nvGraphicFramePr>
        <p:xfrm>
          <a:off x="461042" y="2586794"/>
          <a:ext cx="3834333" cy="335245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30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2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Чукотский автономный</a:t>
                      </a:r>
                      <a:r>
                        <a:rPr lang="ru-RU" sz="12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округ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3" marR="9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Ямало-Ненецкий АО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3" marR="9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Ханты-Мансийский АО - Югра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3" marR="9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Магаданская область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3" marR="9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7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Сахалинская область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3" marR="9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9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Камчатский</a:t>
                      </a:r>
                      <a:r>
                        <a:rPr lang="ru-RU" sz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край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3" marR="9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9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Москва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3" marR="9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9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Саха</a:t>
                      </a:r>
                      <a:r>
                        <a:rPr lang="ru-RU" sz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(Якутия)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3" marR="9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9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Санкт Петербург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3" marR="9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9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Мурманская область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3" marR="9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863378" y="1821116"/>
            <a:ext cx="4937760" cy="669010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10 регионов с самым </a:t>
            </a:r>
            <a:r>
              <a:rPr lang="ru-RU" b="1" u="sng" dirty="0">
                <a:solidFill>
                  <a:srgbClr val="C00000"/>
                </a:solidFill>
              </a:rPr>
              <a:t>низким</a:t>
            </a:r>
            <a:r>
              <a:rPr lang="ru-RU" b="1" dirty="0">
                <a:solidFill>
                  <a:srgbClr val="C00000"/>
                </a:solidFill>
              </a:rPr>
              <a:t> уровнем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 занятости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58125123"/>
              </p:ext>
            </p:extLst>
          </p:nvPr>
        </p:nvGraphicFramePr>
        <p:xfrm>
          <a:off x="7468881" y="2605915"/>
          <a:ext cx="4308888" cy="326088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0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5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93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Карачаево-Черкесская Республика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5" marR="9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42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Тыва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5" marR="9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7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Курганская область</a:t>
                      </a:r>
                    </a:p>
                  </a:txBody>
                  <a:tcPr marL="91435" marR="9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Северная Осетия-Алания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5" marR="9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42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Бурятия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5" marR="9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6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Орловская область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5" marR="9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04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Рязанская область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5" marR="9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42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</a:t>
                      </a:r>
                      <a:r>
                        <a:rPr lang="ru-RU" sz="12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Алтай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5" marR="9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42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Крым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5" marR="9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42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Тамбовска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 область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48946" y="3221224"/>
            <a:ext cx="2666359" cy="144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800" b="1" dirty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Россия – 59,0%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Республика Башкортостан – 55,3%</a:t>
            </a:r>
          </a:p>
          <a:p>
            <a:pPr algn="ctr"/>
            <a:endParaRPr lang="ru-RU" sz="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48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2704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Уровень безработицы, </a:t>
            </a:r>
            <a:b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в среднем за март-май 2019, в %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10543" y="1838368"/>
            <a:ext cx="4937760" cy="55905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>
                <a:solidFill>
                  <a:srgbClr val="C00000"/>
                </a:solidFill>
              </a:rPr>
              <a:t>10 регионов с самым </a:t>
            </a:r>
            <a:r>
              <a:rPr lang="ru-RU" sz="1800" b="1" u="sng" dirty="0">
                <a:solidFill>
                  <a:srgbClr val="C00000"/>
                </a:solidFill>
              </a:rPr>
              <a:t>низким</a:t>
            </a:r>
            <a:r>
              <a:rPr lang="ru-RU" sz="1800" b="1" dirty="0">
                <a:solidFill>
                  <a:srgbClr val="C00000"/>
                </a:solidFill>
              </a:rPr>
              <a:t> уровнем безработицы</a:t>
            </a:r>
            <a:endParaRPr lang="ru-RU" sz="1800" dirty="0">
              <a:solidFill>
                <a:srgbClr val="C00000"/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83303155"/>
              </p:ext>
            </p:extLst>
          </p:nvPr>
        </p:nvGraphicFramePr>
        <p:xfrm>
          <a:off x="645456" y="2598278"/>
          <a:ext cx="3834333" cy="335245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30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2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Москва</a:t>
                      </a:r>
                      <a:endParaRPr lang="ru-R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3" marR="9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C00000"/>
                          </a:solidFill>
                        </a:rPr>
                        <a:t>1,3</a:t>
                      </a:r>
                      <a:endParaRPr lang="ru-RU" sz="12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Санкт Петербург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3" marR="9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C00000"/>
                          </a:solidFill>
                        </a:rPr>
                        <a:t>1,3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Ямало-Ненецкий АО</a:t>
                      </a:r>
                      <a:endParaRPr lang="ru-R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3" marR="9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C00000"/>
                          </a:solidFill>
                        </a:rPr>
                        <a:t>2,0</a:t>
                      </a:r>
                      <a:endParaRPr lang="ru-RU" sz="12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2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Ханты-Мансийский АО - Югра</a:t>
                      </a:r>
                      <a:endParaRPr lang="ru-R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3" marR="9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C00000"/>
                          </a:solidFill>
                        </a:rPr>
                        <a:t>2,5</a:t>
                      </a:r>
                      <a:endParaRPr lang="ru-RU" sz="12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76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Московская область</a:t>
                      </a:r>
                    </a:p>
                  </a:txBody>
                  <a:tcPr marL="91433" marR="9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9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Тюменская</a:t>
                      </a:r>
                      <a:r>
                        <a:rPr lang="ru-RU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область 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3" marR="9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9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Новгородская</a:t>
                      </a:r>
                      <a:r>
                        <a:rPr lang="ru-RU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область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3" marR="9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9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ru-R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Воронежская область</a:t>
                      </a:r>
                      <a:endParaRPr lang="ru-R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3" marR="9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3,3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92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Республика Татарстан</a:t>
                      </a:r>
                    </a:p>
                  </a:txBody>
                  <a:tcPr marL="91433" marR="9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9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ru-R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Камчатский</a:t>
                      </a:r>
                      <a:r>
                        <a:rPr lang="ru-RU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край</a:t>
                      </a:r>
                      <a:endParaRPr lang="ru-R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3" marR="9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</a:rPr>
                        <a:t>3,4</a:t>
                      </a:r>
                      <a:endParaRPr lang="ru-RU" sz="12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863378" y="1821116"/>
            <a:ext cx="4937760" cy="669010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10000"/>
              </a:lnSpc>
            </a:pPr>
            <a:r>
              <a:rPr lang="ru-RU" b="1" dirty="0">
                <a:solidFill>
                  <a:srgbClr val="C00000"/>
                </a:solidFill>
              </a:rPr>
              <a:t>10 регионов с самым </a:t>
            </a:r>
            <a:r>
              <a:rPr lang="ru-RU" b="1" u="sng" dirty="0">
                <a:solidFill>
                  <a:srgbClr val="C00000"/>
                </a:solidFill>
              </a:rPr>
              <a:t>высоким</a:t>
            </a:r>
            <a:r>
              <a:rPr lang="ru-RU" b="1" dirty="0">
                <a:solidFill>
                  <a:srgbClr val="C00000"/>
                </a:solidFill>
              </a:rPr>
              <a:t> уровнем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 безработицы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18596098"/>
              </p:ext>
            </p:extLst>
          </p:nvPr>
        </p:nvGraphicFramePr>
        <p:xfrm>
          <a:off x="7530353" y="2598231"/>
          <a:ext cx="4308888" cy="313403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0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5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9385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Республика Ингушетия</a:t>
                      </a:r>
                    </a:p>
                  </a:txBody>
                  <a:tcPr marL="91435" marR="9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3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Дагестан</a:t>
                      </a:r>
                    </a:p>
                  </a:txBody>
                  <a:tcPr marL="91435" marR="9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3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Чеченская</a:t>
                      </a:r>
                      <a:r>
                        <a:rPr lang="ru-RU" sz="1200" b="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Республика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5" marR="9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3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Карачаево-Черкесская Республика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5" marR="9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42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Тыва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5" marR="9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7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Кабардино-Балкарская Республика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5" marR="9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7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</a:t>
                      </a:r>
                      <a:r>
                        <a:rPr lang="ru-RU" sz="12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Алтай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5" marR="9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0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Северная Осетия-Алания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5" marR="9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42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Бурятия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5" marR="9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6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Забайкальский</a:t>
                      </a:r>
                      <a:r>
                        <a:rPr lang="ru-RU" sz="12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край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5" marR="9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802519" y="3382589"/>
            <a:ext cx="2535733" cy="144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800" b="1" dirty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Россия – 4,7%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Республика Башкортостан – 4,4%</a:t>
            </a:r>
          </a:p>
          <a:p>
            <a:pPr algn="ctr"/>
            <a:endParaRPr lang="ru-RU" sz="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37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7882" y="437990"/>
            <a:ext cx="11349318" cy="12378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Безработица в Приволжском федеральном округе, </a:t>
            </a:r>
            <a:br>
              <a:rPr lang="ru-RU" sz="4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2018 год (по данным обследований рабочей силы)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039908"/>
              </p:ext>
            </p:extLst>
          </p:nvPr>
        </p:nvGraphicFramePr>
        <p:xfrm>
          <a:off x="1403772" y="1759644"/>
          <a:ext cx="9284719" cy="449208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906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3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2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150870" algn="l"/>
                        </a:tabLst>
                      </a:pPr>
                      <a:r>
                        <a:rPr lang="ru-RU" sz="1200" b="1" i="0" dirty="0">
                          <a:effectLst/>
                        </a:rPr>
                        <a:t> </a:t>
                      </a:r>
                      <a:endParaRPr lang="ru-RU" sz="1200" b="1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effectLst/>
                        </a:rPr>
                        <a:t>Численность</a:t>
                      </a:r>
                      <a:br>
                        <a:rPr lang="ru-RU" sz="1200" b="1" i="0" dirty="0">
                          <a:effectLst/>
                        </a:rPr>
                      </a:br>
                      <a:r>
                        <a:rPr lang="ru-RU" sz="1200" b="1" i="0" dirty="0">
                          <a:effectLst/>
                        </a:rPr>
                        <a:t>безработных, тыс. человек</a:t>
                      </a:r>
                      <a:endParaRPr lang="ru-RU" sz="1200" b="1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effectLst/>
                        </a:rPr>
                        <a:t>Уровень безработицы, %</a:t>
                      </a:r>
                      <a:endParaRPr lang="ru-RU" sz="1200" b="1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effectLst/>
                        </a:rPr>
                        <a:t>Среднее время поиска работы безработными, месяцев</a:t>
                      </a:r>
                      <a:endParaRPr lang="ru-RU" sz="1200" b="1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effectLst/>
                        </a:rPr>
                        <a:t>Удельный вес безработных, </a:t>
                      </a:r>
                      <a:br>
                        <a:rPr lang="ru-RU" sz="1200" b="1" i="0" dirty="0">
                          <a:effectLst/>
                        </a:rPr>
                      </a:br>
                      <a:r>
                        <a:rPr lang="ru-RU" sz="1200" b="1" i="0" dirty="0">
                          <a:effectLst/>
                        </a:rPr>
                        <a:t>ищущих работу </a:t>
                      </a:r>
                      <a:br>
                        <a:rPr lang="ru-RU" sz="1200" b="1" i="0" dirty="0">
                          <a:effectLst/>
                        </a:rPr>
                      </a:br>
                      <a:r>
                        <a:rPr lang="ru-RU" sz="1200" b="1" i="0" dirty="0">
                          <a:effectLst/>
                        </a:rPr>
                        <a:t>12 месяцев и более, в общей численности безработных, %</a:t>
                      </a:r>
                      <a:endParaRPr lang="ru-RU" sz="1200" b="1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46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effectLst/>
                        </a:rPr>
                        <a:t>Российская Федерация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effectLst/>
                        </a:rPr>
                        <a:t>3658,5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effectLst/>
                        </a:rPr>
                        <a:t>         4,8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effectLst/>
                        </a:rPr>
                        <a:t>7,4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effectLst/>
                        </a:rPr>
                        <a:t>28,6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153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Приволжский федеральный округ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664,7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4,4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7,0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25,7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836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Республика Башкортостан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96,0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4,9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7,5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31,9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837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Республика Марий Эл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16,6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5,0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7,7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37,1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521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</a:rPr>
                        <a:t>Республика Мордовия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</a:rPr>
                        <a:t>17,7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4,2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</a:rPr>
                        <a:t>7,2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27,9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837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Республика Татарстан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</a:rPr>
                        <a:t>67,7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3,3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5,5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</a:rPr>
                        <a:t>11,2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46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</a:rPr>
                        <a:t>Удмуртская Республика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</a:rPr>
                        <a:t>37,8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4,8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5,8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</a:rPr>
                        <a:t>16,9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46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</a:rPr>
                        <a:t>Чувашская Республика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</a:rPr>
                        <a:t>31,2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5,0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7,1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28,0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20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</a:rPr>
                        <a:t>Пермский край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</a:rPr>
                        <a:t>67,8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5,4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7,9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32,0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88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</a:rPr>
                        <a:t>Кировская область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</a:rPr>
                        <a:t>34,2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5,1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4,8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14,1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746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</a:rPr>
                        <a:t>Нижегородская область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</a:rPr>
                        <a:t>73,1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4,2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5,6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18,9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2837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</a:rPr>
                        <a:t>Оренбургская область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</a:rPr>
                        <a:t>44,7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4,4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7,4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32,8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2837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</a:rPr>
                        <a:t>Пензенская область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</a:rPr>
                        <a:t>30,4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4,4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7,1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21,7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20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</a:rPr>
                        <a:t>Самарская область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</a:rPr>
                        <a:t>63,8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3,7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7,7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27,1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0521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</a:rPr>
                        <a:t>Саратовская область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</a:rPr>
                        <a:t>60,3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5,0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8,4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32,0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744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</a:rPr>
                        <a:t>Ульяновская область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</a:rPr>
                        <a:t>23,4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3,7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9,2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tc>
                  <a:txBody>
                    <a:bodyPr/>
                    <a:lstStyle/>
                    <a:p>
                      <a:pPr marR="28829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35,1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588" marR="65588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41513" y="18462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866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223033" y="650715"/>
            <a:ext cx="12065000" cy="736600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b="1" spc="0" dirty="0">
                <a:solidFill>
                  <a:schemeClr val="accent1">
                    <a:lumMod val="50000"/>
                  </a:schemeClr>
                </a:solidFill>
              </a:rPr>
              <a:t>Динамика и структура </a:t>
            </a:r>
            <a:br>
              <a:rPr lang="ru-RU" altLang="ru-RU" sz="4000" b="1" spc="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4000" b="1" spc="0" dirty="0">
                <a:solidFill>
                  <a:schemeClr val="accent1">
                    <a:lumMod val="50000"/>
                  </a:schemeClr>
                </a:solidFill>
              </a:rPr>
              <a:t>занятости и безработицы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765" y="2033709"/>
            <a:ext cx="10268430" cy="4244147"/>
          </a:xfrm>
        </p:spPr>
        <p:txBody>
          <a:bodyPr/>
          <a:lstStyle/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CC0000"/>
                </a:solidFill>
              </a:rPr>
              <a:t> Динамика безработицы </a:t>
            </a:r>
            <a:r>
              <a:rPr lang="ru-RU" sz="2000" dirty="0"/>
              <a:t>– изменение показателей, характеризующих безработицу во времени.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CC0000"/>
                </a:solidFill>
              </a:rPr>
              <a:t> Динамика занятости населения </a:t>
            </a:r>
            <a:r>
              <a:rPr lang="ru-RU" sz="2000" dirty="0"/>
              <a:t>- изменение показателей, характеризующих занятость населения во времени.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CC0000"/>
                </a:solidFill>
              </a:rPr>
              <a:t> Структура безработицы </a:t>
            </a:r>
            <a:r>
              <a:rPr lang="ru-RU" sz="2000" dirty="0"/>
              <a:t>– компоненты, выделяемые по определенному признаку и характеризующие безработицу как социально-экономическое явление (</a:t>
            </a:r>
            <a:r>
              <a:rPr lang="ru-RU" sz="2000" i="1" dirty="0"/>
              <a:t>н/</a:t>
            </a:r>
            <a:r>
              <a:rPr lang="ru-RU" sz="2000" i="1" dirty="0" err="1"/>
              <a:t>пр</a:t>
            </a:r>
            <a:r>
              <a:rPr lang="ru-RU" sz="2000" i="1" dirty="0"/>
              <a:t>: безработица по причинам незанятости, продолжительности и др.)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CC0000"/>
                </a:solidFill>
              </a:rPr>
              <a:t> Структура занятости </a:t>
            </a:r>
            <a:r>
              <a:rPr lang="ru-RU" sz="2000" dirty="0"/>
              <a:t>– компоненты, выделяемые по определенному признаку и характеризующие занятость как социально-экономическое явление (н/</a:t>
            </a:r>
            <a:r>
              <a:rPr lang="ru-RU" sz="2000" dirty="0" err="1"/>
              <a:t>пр</a:t>
            </a:r>
            <a:r>
              <a:rPr lang="ru-RU" sz="2000" dirty="0"/>
              <a:t>: занятость по видам экономической деятельности, видам трудового договора, продолжительности рабочей недели и др.)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8496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4"/>
          <p:cNvSpPr>
            <a:spLocks noGrp="1"/>
          </p:cNvSpPr>
          <p:nvPr>
            <p:ph type="title"/>
          </p:nvPr>
        </p:nvSpPr>
        <p:spPr>
          <a:xfrm>
            <a:off x="607164" y="610895"/>
            <a:ext cx="10972800" cy="677862"/>
          </a:xfrm>
        </p:spPr>
        <p:txBody>
          <a:bodyPr>
            <a:noAutofit/>
          </a:bodyPr>
          <a:lstStyle/>
          <a:p>
            <a:pPr algn="ctr"/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Уровень безработицы в России</a:t>
            </a:r>
            <a:endParaRPr lang="ru-RU" alt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11836400" cy="460533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Wingdings 3" pitchFamily="18" charset="2"/>
              <a:buNone/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Font typeface="Wingdings 3" pitchFamily="18" charset="2"/>
              <a:buNone/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Font typeface="Wingdings 3" pitchFamily="18" charset="2"/>
              <a:buNone/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ru-RU" sz="1600" dirty="0"/>
              <a:t>.</a:t>
            </a:r>
          </a:p>
          <a:p>
            <a:pPr marL="0" indent="0" algn="ctr"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ru-RU" sz="1700" b="1" dirty="0"/>
              <a:t> </a:t>
            </a:r>
          </a:p>
          <a:p>
            <a:pPr>
              <a:defRPr/>
            </a:pPr>
            <a:endParaRPr lang="ru-RU" dirty="0"/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774517"/>
              </p:ext>
            </p:extLst>
          </p:nvPr>
        </p:nvGraphicFramePr>
        <p:xfrm>
          <a:off x="855916" y="2033761"/>
          <a:ext cx="10801351" cy="317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008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D32F0-CB75-0C4C-A692-BC1DA1D2F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4865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Уровень безработицы по возрасту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EC22878-CC64-024E-8CEC-7C71147356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289327"/>
              </p:ext>
            </p:extLst>
          </p:nvPr>
        </p:nvGraphicFramePr>
        <p:xfrm>
          <a:off x="729205" y="1608881"/>
          <a:ext cx="10426158" cy="4260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08751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0388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Занятость по видам экономической деятельности, 2017 г., тыс. чел.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150804"/>
              </p:ext>
            </p:extLst>
          </p:nvPr>
        </p:nvGraphicFramePr>
        <p:xfrm>
          <a:off x="1120014" y="2197634"/>
          <a:ext cx="10751817" cy="4247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25467" y="1682803"/>
            <a:ext cx="294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Всего – 72 142 тыс. чел.</a:t>
            </a:r>
          </a:p>
        </p:txBody>
      </p:sp>
    </p:spTree>
    <p:extLst>
      <p:ext uri="{BB962C8B-B14F-4D97-AF65-F5344CB8AC3E}">
        <p14:creationId xmlns:p14="http://schemas.microsoft.com/office/powerpoint/2010/main" val="18218908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6518" y="307361"/>
            <a:ext cx="10809898" cy="13070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Среднемесячная начисленная заработная плата работников организаций, 2018 год, руб.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2665" y="1792264"/>
            <a:ext cx="4937760" cy="359266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Приволжский федеральный округ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45553059"/>
              </p:ext>
            </p:extLst>
          </p:nvPr>
        </p:nvGraphicFramePr>
        <p:xfrm>
          <a:off x="276626" y="2151529"/>
          <a:ext cx="4610419" cy="401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855695" y="1808067"/>
            <a:ext cx="4937760" cy="41305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Центральный федеральный округ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35846382"/>
              </p:ext>
            </p:extLst>
          </p:nvPr>
        </p:nvGraphicFramePr>
        <p:xfrm>
          <a:off x="6577533" y="2221121"/>
          <a:ext cx="5401876" cy="3972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10204" y="2221121"/>
            <a:ext cx="176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Россия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– 43 445 руб.</a:t>
            </a:r>
          </a:p>
        </p:txBody>
      </p:sp>
    </p:spTree>
    <p:extLst>
      <p:ext uri="{BB962C8B-B14F-4D97-AF65-F5344CB8AC3E}">
        <p14:creationId xmlns:p14="http://schemas.microsoft.com/office/powerpoint/2010/main" val="36549579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6574" y="1278522"/>
            <a:ext cx="824496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4400" dirty="0">
                <a:solidFill>
                  <a:srgbClr val="C00000"/>
                </a:solidFill>
              </a:rPr>
              <a:t> Как изменится мир профессий в будущем? </a:t>
            </a:r>
          </a:p>
          <a:p>
            <a:endParaRPr lang="ru-RU" sz="4400" dirty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4400" dirty="0">
                <a:solidFill>
                  <a:srgbClr val="C00000"/>
                </a:solidFill>
              </a:rPr>
              <a:t> Как это влияет на работу ЦЗН уже сейчас?</a:t>
            </a:r>
          </a:p>
        </p:txBody>
      </p:sp>
    </p:spTree>
    <p:extLst>
      <p:ext uri="{BB962C8B-B14F-4D97-AF65-F5344CB8AC3E}">
        <p14:creationId xmlns:p14="http://schemas.microsoft.com/office/powerpoint/2010/main" val="3330889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19468"/>
          </a:xfrm>
        </p:spPr>
        <p:txBody>
          <a:bodyPr/>
          <a:lstStyle/>
          <a:p>
            <a:pPr algn="ctr"/>
            <a:r>
              <a:rPr lang="ru-RU" b="1" spc="0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Цифровизация</a:t>
            </a:r>
            <a:r>
              <a:rPr lang="ru-RU" b="1" spc="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экономики</a:t>
            </a:r>
            <a:endParaRPr lang="ru-RU" spc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0041B6"/>
                </a:solidFill>
                <a:latin typeface="Arial" charset="0"/>
              </a:rPr>
              <a:t>Объем технической информации удваивается каждые два года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69311" y="3411053"/>
            <a:ext cx="4495161" cy="1791037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ru-RU" altLang="ru-RU" b="1" dirty="0">
                <a:solidFill>
                  <a:srgbClr val="C00000"/>
                </a:solidFill>
              </a:rPr>
              <a:t>Для студентов, </a:t>
            </a:r>
            <a:br>
              <a:rPr lang="ru-RU" altLang="ru-RU" b="1" dirty="0">
                <a:solidFill>
                  <a:srgbClr val="C00000"/>
                </a:solidFill>
              </a:rPr>
            </a:br>
            <a:r>
              <a:rPr lang="ru-RU" altLang="ru-RU" b="1" dirty="0">
                <a:solidFill>
                  <a:srgbClr val="C00000"/>
                </a:solidFill>
              </a:rPr>
              <a:t>начинающих свое 4-летнее обучение это значит, что половина того, чему их обучили в первый год, устареет к третьему курсу</a:t>
            </a:r>
            <a:endParaRPr lang="ru-RU" b="1" spc="-5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 descr="C:\Documents and Settings\stetar.PSUR\Local Settings\Temporary Internet Files\Content.IE5\4ESREOC3\MPj0439345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04" y="2681087"/>
            <a:ext cx="4805882" cy="344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5932075" y="3680652"/>
            <a:ext cx="1037344" cy="645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816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9">
            <a:extLst>
              <a:ext uri="{FF2B5EF4-FFF2-40B4-BE49-F238E27FC236}">
                <a16:creationId xmlns:a16="http://schemas.microsoft.com/office/drawing/2014/main" id="{F1369FBC-F363-D345-93C5-FB4249334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83187"/>
          </a:xfrm>
        </p:spPr>
        <p:txBody>
          <a:bodyPr/>
          <a:lstStyle/>
          <a:p>
            <a:pPr algn="ctr" eaLnBrk="1" hangingPunct="1"/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Условия формирования рынка труда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18ADB124-2A8B-D94A-AD7F-BB976BC18446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6219509" y="1540194"/>
            <a:ext cx="4937760" cy="736282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Исторический период возникновения</a:t>
            </a:r>
          </a:p>
        </p:txBody>
      </p:sp>
      <p:sp>
        <p:nvSpPr>
          <p:cNvPr id="12" name="Содержимое 11">
            <a:extLst>
              <a:ext uri="{FF2B5EF4-FFF2-40B4-BE49-F238E27FC236}">
                <a16:creationId xmlns:a16="http://schemas.microsoft.com/office/drawing/2014/main" id="{5D54D16A-4031-604D-BF32-0260E8178E8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351109" y="1865737"/>
            <a:ext cx="4186238" cy="4183062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4000"/>
              <a:buFont typeface="+mj-lt"/>
              <a:buAutoNum type="arabicPeriod"/>
              <a:defRPr/>
            </a:pPr>
            <a:r>
              <a:rPr lang="ru-RU" sz="2200" dirty="0"/>
              <a:t> Юридическая свобода работника, позволяющая ему по  усмотрению распоряжаться способностью к труду.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4000"/>
              <a:buFont typeface="+mj-lt"/>
              <a:buAutoNum type="arabicPeriod"/>
              <a:defRPr/>
            </a:pPr>
            <a:r>
              <a:rPr lang="ru-RU" sz="2200" dirty="0"/>
              <a:t> Экономическая необходимость работника продавать свой труд.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4000"/>
              <a:buFont typeface="+mj-lt"/>
              <a:buAutoNum type="arabicPeriod"/>
              <a:defRPr/>
            </a:pPr>
            <a:r>
              <a:rPr lang="ru-RU" sz="2200" dirty="0"/>
              <a:t> Наличие собственников средств производства, у которых отсутствует необходимое количество рабочей силы, готовой «вдохнуть жизнь» в средства производства.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4000"/>
              <a:buFont typeface="+mj-lt"/>
              <a:buAutoNum type="arabicPeriod"/>
              <a:defRPr/>
            </a:pPr>
            <a:r>
              <a:rPr lang="ru-RU" sz="2200" dirty="0"/>
              <a:t> Купля-продажа труда должна быть типичным явлением в экономике. </a:t>
            </a:r>
          </a:p>
          <a:p>
            <a:pPr marL="274320" indent="-274320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14341" name="Содержимое 13">
            <a:extLst>
              <a:ext uri="{FF2B5EF4-FFF2-40B4-BE49-F238E27FC236}">
                <a16:creationId xmlns:a16="http://schemas.microsoft.com/office/drawing/2014/main" id="{62724C31-61C6-1444-9753-D7B66FA590A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6EDF73DF-7D98-6344-BD77-18C77C556D53}"/>
              </a:ext>
            </a:extLst>
          </p:cNvPr>
          <p:cNvSpPr/>
          <p:nvPr/>
        </p:nvSpPr>
        <p:spPr>
          <a:xfrm>
            <a:off x="6960393" y="3422874"/>
            <a:ext cx="2879725" cy="7921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Феодализм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A079BD7A-CE62-E343-B1E0-9E67D402A20F}"/>
              </a:ext>
            </a:extLst>
          </p:cNvPr>
          <p:cNvSpPr/>
          <p:nvPr/>
        </p:nvSpPr>
        <p:spPr>
          <a:xfrm>
            <a:off x="6960391" y="4773094"/>
            <a:ext cx="2879725" cy="8823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Капиталистические отношения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BBA9FBA0-49DD-BB42-865B-8C4CFE792A7A}"/>
              </a:ext>
            </a:extLst>
          </p:cNvPr>
          <p:cNvSpPr/>
          <p:nvPr/>
        </p:nvSpPr>
        <p:spPr>
          <a:xfrm>
            <a:off x="6960394" y="2107427"/>
            <a:ext cx="2879725" cy="7921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Рабовладение</a:t>
            </a:r>
          </a:p>
        </p:txBody>
      </p:sp>
      <p:sp>
        <p:nvSpPr>
          <p:cNvPr id="19" name="Стрелка вниз 18">
            <a:extLst>
              <a:ext uri="{FF2B5EF4-FFF2-40B4-BE49-F238E27FC236}">
                <a16:creationId xmlns:a16="http://schemas.microsoft.com/office/drawing/2014/main" id="{F1094F4E-6E1D-5440-A762-B4B1EF4A6919}"/>
              </a:ext>
            </a:extLst>
          </p:cNvPr>
          <p:cNvSpPr/>
          <p:nvPr/>
        </p:nvSpPr>
        <p:spPr>
          <a:xfrm>
            <a:off x="8112124" y="2925763"/>
            <a:ext cx="576262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Стрелка вниз 19">
            <a:extLst>
              <a:ext uri="{FF2B5EF4-FFF2-40B4-BE49-F238E27FC236}">
                <a16:creationId xmlns:a16="http://schemas.microsoft.com/office/drawing/2014/main" id="{A1584E85-1E36-CF49-B46D-87D798592F50}"/>
              </a:ext>
            </a:extLst>
          </p:cNvPr>
          <p:cNvSpPr/>
          <p:nvPr/>
        </p:nvSpPr>
        <p:spPr>
          <a:xfrm>
            <a:off x="8112123" y="4268268"/>
            <a:ext cx="576263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" name="Выгнутая вниз стрелка 21">
            <a:extLst>
              <a:ext uri="{FF2B5EF4-FFF2-40B4-BE49-F238E27FC236}">
                <a16:creationId xmlns:a16="http://schemas.microsoft.com/office/drawing/2014/main" id="{E2235B56-02EE-1C48-8565-21BE18067A81}"/>
              </a:ext>
            </a:extLst>
          </p:cNvPr>
          <p:cNvSpPr/>
          <p:nvPr/>
        </p:nvSpPr>
        <p:spPr>
          <a:xfrm>
            <a:off x="4201877" y="5744876"/>
            <a:ext cx="3208822" cy="504825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951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" t="5142" r="842" b="13406"/>
          <a:stretch>
            <a:fillRect/>
          </a:stretch>
        </p:blipFill>
        <p:spPr bwMode="auto">
          <a:xfrm>
            <a:off x="975872" y="1180392"/>
            <a:ext cx="10404182" cy="48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09206" y="332792"/>
            <a:ext cx="7472029" cy="769443"/>
          </a:xfrm>
          <a:prstGeom prst="rect">
            <a:avLst/>
          </a:prstGeom>
          <a:noFill/>
        </p:spPr>
        <p:txBody>
          <a:bodyPr wrap="square" lIns="91439" tIns="45721" rIns="91439" bIns="45721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Изменения в жизни</a:t>
            </a:r>
          </a:p>
        </p:txBody>
      </p:sp>
    </p:spTree>
    <p:extLst>
      <p:ext uri="{BB962C8B-B14F-4D97-AF65-F5344CB8AC3E}">
        <p14:creationId xmlns:p14="http://schemas.microsoft.com/office/powerpoint/2010/main" val="27066530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2" t="22479" r="11385" b="18246"/>
          <a:stretch>
            <a:fillRect/>
          </a:stretch>
        </p:blipFill>
        <p:spPr bwMode="auto">
          <a:xfrm>
            <a:off x="1582909" y="1456685"/>
            <a:ext cx="9973877" cy="436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24363" y="600356"/>
            <a:ext cx="6357829" cy="769443"/>
          </a:xfrm>
          <a:prstGeom prst="rect">
            <a:avLst/>
          </a:prstGeom>
          <a:noFill/>
        </p:spPr>
        <p:txBody>
          <a:bodyPr wrap="none" lIns="91439" tIns="45721" rIns="91439" bIns="45721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Принципы нового выбора</a:t>
            </a:r>
          </a:p>
        </p:txBody>
      </p:sp>
    </p:spTree>
    <p:extLst>
      <p:ext uri="{BB962C8B-B14F-4D97-AF65-F5344CB8AC3E}">
        <p14:creationId xmlns:p14="http://schemas.microsoft.com/office/powerpoint/2010/main" val="13748617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9401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Изменение мира профессий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108" y="1134320"/>
            <a:ext cx="10162572" cy="510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7358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0827" y="509440"/>
            <a:ext cx="10471801" cy="1076371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Доклад Глобальной комиссии </a:t>
            </a:r>
            <a:b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по вопросам будущего сферы труда (2019 г.)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319" y="1845734"/>
            <a:ext cx="3108843" cy="4398342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77110" y="1845734"/>
            <a:ext cx="7066760" cy="4023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i="1" dirty="0"/>
              <a:t>«Впереди открываются бесчисленные возможности для повышения качества трудовой жизни, расширения возможностей выбора, сокращения гендерного разрыва, преодоления вреда, причиняемого неравенством в мире, и решения многих других задач. </a:t>
            </a:r>
          </a:p>
          <a:p>
            <a:pPr marL="0" indent="0" algn="just">
              <a:buNone/>
            </a:pPr>
            <a:r>
              <a:rPr lang="ru-RU" sz="2400" i="1" dirty="0"/>
              <a:t>Однако ничего из этого не произойдёт само по себе. Без решительных действий мы будем двигаться к миру, в котором усугубится существующее неравенство и усилится неопределённость»</a:t>
            </a:r>
          </a:p>
        </p:txBody>
      </p:sp>
    </p:spTree>
    <p:extLst>
      <p:ext uri="{BB962C8B-B14F-4D97-AF65-F5344CB8AC3E}">
        <p14:creationId xmlns:p14="http://schemas.microsoft.com/office/powerpoint/2010/main" val="13555444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60504" y="253573"/>
            <a:ext cx="10621896" cy="94317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Будущее сферы труда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387147"/>
              </p:ext>
            </p:extLst>
          </p:nvPr>
        </p:nvGraphicFramePr>
        <p:xfrm>
          <a:off x="737667" y="1590595"/>
          <a:ext cx="10417696" cy="427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60270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>
            <a:extLst>
              <a:ext uri="{FF2B5EF4-FFF2-40B4-BE49-F238E27FC236}">
                <a16:creationId xmlns:a16="http://schemas.microsoft.com/office/drawing/2014/main" id="{7F190F88-6989-A14B-A41B-7BD3DFAC7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879" y="511215"/>
            <a:ext cx="8229600" cy="8255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Формы нестандартной занятости</a:t>
            </a:r>
          </a:p>
        </p:txBody>
      </p:sp>
      <p:sp>
        <p:nvSpPr>
          <p:cNvPr id="26626" name="Объект 2">
            <a:extLst>
              <a:ext uri="{FF2B5EF4-FFF2-40B4-BE49-F238E27FC236}">
                <a16:creationId xmlns:a16="http://schemas.microsoft.com/office/drawing/2014/main" id="{3EC2C3C1-C03A-B746-86F3-5AB9E1F1AB5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4091" y="1875099"/>
            <a:ext cx="11655705" cy="4281227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buClr>
                <a:srgbClr val="C00000"/>
              </a:buClr>
              <a:buSzPct val="90000"/>
              <a:buFont typeface="Wingdings" pitchFamily="2" charset="2"/>
              <a:buChar char="q"/>
            </a:pPr>
            <a:r>
              <a:rPr lang="ru-RU" altLang="ru-RU" b="1" dirty="0"/>
              <a:t>Занятость на условиях срочных трудовых договоров</a:t>
            </a:r>
          </a:p>
          <a:p>
            <a:pPr>
              <a:spcBef>
                <a:spcPts val="400"/>
              </a:spcBef>
              <a:buClr>
                <a:srgbClr val="C00000"/>
              </a:buClr>
              <a:buSzPct val="90000"/>
              <a:buFont typeface="Wingdings" pitchFamily="2" charset="2"/>
              <a:buChar char="q"/>
            </a:pPr>
            <a:r>
              <a:rPr lang="ru-RU" altLang="ru-RU" b="1" dirty="0"/>
              <a:t>Занятость на условиях неполного рабочего времени </a:t>
            </a:r>
            <a:r>
              <a:rPr lang="ru-RU" altLang="ru-RU" dirty="0"/>
              <a:t>(неполную занятость) </a:t>
            </a:r>
            <a:r>
              <a:rPr lang="ru-RU" altLang="ru-RU" i="1" dirty="0"/>
              <a:t>(</a:t>
            </a:r>
            <a:r>
              <a:rPr lang="ru-RU" altLang="ru-RU" i="1" dirty="0" err="1"/>
              <a:t>part-time</a:t>
            </a:r>
            <a:r>
              <a:rPr lang="ru-RU" altLang="ru-RU" i="1" dirty="0"/>
              <a:t> </a:t>
            </a:r>
            <a:r>
              <a:rPr lang="ru-RU" altLang="ru-RU" i="1" dirty="0" err="1"/>
              <a:t>employment</a:t>
            </a:r>
            <a:r>
              <a:rPr lang="ru-RU" altLang="ru-RU" i="1" dirty="0"/>
              <a:t>)</a:t>
            </a:r>
            <a:r>
              <a:rPr lang="ru-RU" altLang="ru-RU" dirty="0"/>
              <a:t> (в </a:t>
            </a:r>
            <a:r>
              <a:rPr lang="ru-RU" altLang="ru-RU" dirty="0" err="1"/>
              <a:t>т.ч</a:t>
            </a:r>
            <a:r>
              <a:rPr lang="ru-RU" altLang="ru-RU" dirty="0"/>
              <a:t>. сокращенная рабочая неделя, отпуска с разрешения администрации, гибкие графики работы)</a:t>
            </a:r>
          </a:p>
          <a:p>
            <a:pPr>
              <a:spcBef>
                <a:spcPts val="400"/>
              </a:spcBef>
              <a:buClr>
                <a:srgbClr val="C00000"/>
              </a:buClr>
              <a:buSzPct val="90000"/>
              <a:buFont typeface="Wingdings" pitchFamily="2" charset="2"/>
              <a:buChar char="q"/>
            </a:pPr>
            <a:r>
              <a:rPr lang="ru-RU" altLang="ru-RU" b="1" dirty="0"/>
              <a:t>Занятость на условиях гражданско-правовых договоров </a:t>
            </a:r>
            <a:r>
              <a:rPr lang="ru-RU" altLang="ru-RU" i="1" dirty="0"/>
              <a:t>(</a:t>
            </a:r>
            <a:r>
              <a:rPr lang="ru-RU" altLang="ru-RU" i="1" dirty="0" err="1"/>
              <a:t>employment</a:t>
            </a:r>
            <a:r>
              <a:rPr lang="ru-RU" altLang="ru-RU" i="1" dirty="0"/>
              <a:t> </a:t>
            </a:r>
            <a:r>
              <a:rPr lang="ru-RU" altLang="ru-RU" i="1" dirty="0" err="1"/>
              <a:t>under</a:t>
            </a:r>
            <a:r>
              <a:rPr lang="ru-RU" altLang="ru-RU" i="1" dirty="0"/>
              <a:t> </a:t>
            </a:r>
            <a:r>
              <a:rPr lang="ru-RU" altLang="ru-RU" i="1" dirty="0" err="1"/>
              <a:t>civil</a:t>
            </a:r>
            <a:r>
              <a:rPr lang="ru-RU" altLang="ru-RU" i="1" dirty="0"/>
              <a:t> </a:t>
            </a:r>
            <a:r>
              <a:rPr lang="ru-RU" altLang="ru-RU" i="1" dirty="0" err="1"/>
              <a:t>contracts</a:t>
            </a:r>
            <a:r>
              <a:rPr lang="ru-RU" altLang="ru-RU" i="1" dirty="0"/>
              <a:t>)</a:t>
            </a:r>
            <a:r>
              <a:rPr lang="ru-RU" altLang="ru-RU" dirty="0"/>
              <a:t> (подрядные формы работы)</a:t>
            </a:r>
          </a:p>
          <a:p>
            <a:pPr>
              <a:spcBef>
                <a:spcPts val="400"/>
              </a:spcBef>
              <a:buClr>
                <a:srgbClr val="C00000"/>
              </a:buClr>
              <a:buSzPct val="90000"/>
              <a:buFont typeface="Wingdings" pitchFamily="2" charset="2"/>
              <a:buChar char="q"/>
            </a:pPr>
            <a:r>
              <a:rPr lang="ru-RU" altLang="ru-RU" b="1" dirty="0"/>
              <a:t>Занятость на основе устной договоренности</a:t>
            </a:r>
          </a:p>
          <a:p>
            <a:pPr>
              <a:spcBef>
                <a:spcPts val="400"/>
              </a:spcBef>
              <a:buClr>
                <a:srgbClr val="C00000"/>
              </a:buClr>
              <a:buSzPct val="90000"/>
              <a:buFont typeface="Wingdings" pitchFamily="2" charset="2"/>
              <a:buChar char="q"/>
            </a:pPr>
            <a:r>
              <a:rPr lang="ru-RU" altLang="ru-RU" b="1" dirty="0"/>
              <a:t>Случайная занято</a:t>
            </a:r>
            <a:r>
              <a:rPr lang="ru-RU" altLang="ru-RU" dirty="0"/>
              <a:t>сть</a:t>
            </a:r>
          </a:p>
          <a:p>
            <a:pPr>
              <a:spcBef>
                <a:spcPts val="400"/>
              </a:spcBef>
              <a:buClr>
                <a:srgbClr val="C00000"/>
              </a:buClr>
              <a:buSzPct val="90000"/>
              <a:buFont typeface="Wingdings" pitchFamily="2" charset="2"/>
              <a:buChar char="q"/>
            </a:pPr>
            <a:r>
              <a:rPr lang="ru-RU" altLang="ru-RU" b="1" dirty="0"/>
              <a:t>Временная занятость </a:t>
            </a:r>
            <a:r>
              <a:rPr lang="ru-RU" altLang="ru-RU" i="1" dirty="0"/>
              <a:t>(</a:t>
            </a:r>
            <a:r>
              <a:rPr lang="ru-RU" altLang="ru-RU" i="1" dirty="0" err="1"/>
              <a:t>temporary</a:t>
            </a:r>
            <a:r>
              <a:rPr lang="ru-RU" altLang="ru-RU" i="1" dirty="0"/>
              <a:t> </a:t>
            </a:r>
            <a:r>
              <a:rPr lang="ru-RU" altLang="ru-RU" i="1" dirty="0" err="1"/>
              <a:t>employment</a:t>
            </a:r>
            <a:r>
              <a:rPr lang="ru-RU" altLang="ru-RU" i="1" dirty="0"/>
              <a:t>)</a:t>
            </a:r>
            <a:endParaRPr lang="ru-RU" altLang="ru-RU" dirty="0"/>
          </a:p>
          <a:p>
            <a:pPr>
              <a:spcBef>
                <a:spcPts val="400"/>
              </a:spcBef>
              <a:buClr>
                <a:srgbClr val="C00000"/>
              </a:buClr>
              <a:buSzPct val="90000"/>
              <a:buFont typeface="Wingdings" pitchFamily="2" charset="2"/>
              <a:buChar char="q"/>
            </a:pPr>
            <a:r>
              <a:rPr lang="ru-RU" altLang="ru-RU" b="1" dirty="0"/>
              <a:t>Дистанционная занятость </a:t>
            </a:r>
            <a:r>
              <a:rPr lang="ru-RU" altLang="ru-RU" i="1" dirty="0"/>
              <a:t>(</a:t>
            </a:r>
            <a:r>
              <a:rPr lang="ru-RU" altLang="ru-RU" i="1" dirty="0" err="1"/>
              <a:t>remote</a:t>
            </a:r>
            <a:r>
              <a:rPr lang="ru-RU" altLang="ru-RU" i="1" dirty="0"/>
              <a:t> </a:t>
            </a:r>
            <a:r>
              <a:rPr lang="ru-RU" altLang="ru-RU" i="1" dirty="0" err="1"/>
              <a:t>work</a:t>
            </a:r>
            <a:r>
              <a:rPr lang="ru-RU" altLang="ru-RU" i="1" dirty="0"/>
              <a:t>)</a:t>
            </a:r>
            <a:endParaRPr lang="ru-RU" altLang="ru-RU" dirty="0"/>
          </a:p>
          <a:p>
            <a:pPr>
              <a:spcBef>
                <a:spcPts val="400"/>
              </a:spcBef>
              <a:buClr>
                <a:srgbClr val="C00000"/>
              </a:buClr>
              <a:buSzPct val="90000"/>
              <a:buFont typeface="Wingdings" pitchFamily="2" charset="2"/>
              <a:buChar char="q"/>
            </a:pPr>
            <a:r>
              <a:rPr lang="ru-RU" altLang="ru-RU" b="1" dirty="0"/>
              <a:t>Агентская занятость </a:t>
            </a:r>
            <a:r>
              <a:rPr lang="ru-RU" altLang="ru-RU" i="1" dirty="0"/>
              <a:t>(</a:t>
            </a:r>
            <a:r>
              <a:rPr lang="ru-RU" altLang="ru-RU" i="1" dirty="0" err="1"/>
              <a:t>agency</a:t>
            </a:r>
            <a:r>
              <a:rPr lang="ru-RU" altLang="ru-RU" i="1" dirty="0"/>
              <a:t> </a:t>
            </a:r>
            <a:r>
              <a:rPr lang="ru-RU" altLang="ru-RU" i="1" dirty="0" err="1"/>
              <a:t>work</a:t>
            </a:r>
            <a:r>
              <a:rPr lang="ru-RU" altLang="ru-RU" i="1" dirty="0"/>
              <a:t>)</a:t>
            </a:r>
            <a:endParaRPr lang="ru-RU" altLang="ru-RU" dirty="0"/>
          </a:p>
          <a:p>
            <a:pPr>
              <a:spcBef>
                <a:spcPts val="400"/>
              </a:spcBef>
              <a:buClr>
                <a:srgbClr val="C00000"/>
              </a:buClr>
              <a:buSzPct val="90000"/>
              <a:buFont typeface="Wingdings" pitchFamily="2" charset="2"/>
              <a:buChar char="q"/>
            </a:pPr>
            <a:r>
              <a:rPr lang="ru-RU" altLang="ru-RU" b="1" dirty="0"/>
              <a:t>Неформальная занятость</a:t>
            </a:r>
          </a:p>
          <a:p>
            <a:pPr>
              <a:spcBef>
                <a:spcPts val="400"/>
              </a:spcBef>
              <a:buClr>
                <a:srgbClr val="C00000"/>
              </a:buClr>
              <a:buSzPct val="90000"/>
              <a:buFont typeface="Wingdings" pitchFamily="2" charset="2"/>
              <a:buChar char="q"/>
            </a:pPr>
            <a:r>
              <a:rPr lang="ru-RU" altLang="ru-RU" b="1" dirty="0" err="1"/>
              <a:t>Самозанятость</a:t>
            </a:r>
            <a:r>
              <a:rPr lang="ru-RU" altLang="ru-RU" dirty="0"/>
              <a:t> </a:t>
            </a:r>
            <a:r>
              <a:rPr lang="ru-RU" altLang="ru-RU" i="1" dirty="0"/>
              <a:t>(</a:t>
            </a:r>
            <a:r>
              <a:rPr lang="ru-RU" altLang="ru-RU" i="1" dirty="0" err="1"/>
              <a:t>self-employment</a:t>
            </a:r>
            <a:r>
              <a:rPr lang="ru-RU" altLang="ru-RU" dirty="0"/>
              <a:t>)</a:t>
            </a:r>
          </a:p>
          <a:p>
            <a:pPr>
              <a:spcBef>
                <a:spcPts val="400"/>
              </a:spcBef>
              <a:buClr>
                <a:srgbClr val="C00000"/>
              </a:buClr>
              <a:buSzPct val="90000"/>
              <a:buFont typeface="Wingdings" pitchFamily="2" charset="2"/>
              <a:buChar char="q"/>
            </a:pPr>
            <a:r>
              <a:rPr lang="ru-RU" altLang="ru-RU" b="1" dirty="0"/>
              <a:t>Занятость в личном подсобном хозяйстве </a:t>
            </a:r>
            <a:r>
              <a:rPr lang="ru-RU" altLang="ru-RU" i="1" dirty="0"/>
              <a:t>(</a:t>
            </a:r>
            <a:r>
              <a:rPr lang="ru-RU" altLang="ru-RU" i="1" dirty="0" err="1"/>
              <a:t>employment</a:t>
            </a:r>
            <a:r>
              <a:rPr lang="ru-RU" altLang="ru-RU" i="1" dirty="0"/>
              <a:t> </a:t>
            </a:r>
            <a:r>
              <a:rPr lang="ru-RU" altLang="ru-RU" i="1" dirty="0" err="1"/>
              <a:t>in</a:t>
            </a:r>
            <a:r>
              <a:rPr lang="ru-RU" altLang="ru-RU" i="1" dirty="0"/>
              <a:t> </a:t>
            </a:r>
            <a:r>
              <a:rPr lang="ru-RU" altLang="ru-RU" i="1" dirty="0" err="1"/>
              <a:t>private</a:t>
            </a:r>
            <a:r>
              <a:rPr lang="ru-RU" altLang="ru-RU" i="1" dirty="0"/>
              <a:t> </a:t>
            </a:r>
            <a:r>
              <a:rPr lang="ru-RU" altLang="ru-RU" i="1" dirty="0" err="1"/>
              <a:t>households</a:t>
            </a:r>
            <a:r>
              <a:rPr lang="ru-RU" altLang="ru-RU" i="1" dirty="0"/>
              <a:t>)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481297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692696"/>
            <a:ext cx="10972800" cy="63408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Новые формы занятости: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656885"/>
              </p:ext>
            </p:extLst>
          </p:nvPr>
        </p:nvGraphicFramePr>
        <p:xfrm>
          <a:off x="868295" y="1436913"/>
          <a:ext cx="10839275" cy="4675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73020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13" y="836712"/>
            <a:ext cx="10972800" cy="63408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Новые формы занятости:</a:t>
            </a:r>
            <a:endParaRPr lang="ru-RU" sz="4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507347"/>
              </p:ext>
            </p:extLst>
          </p:nvPr>
        </p:nvGraphicFramePr>
        <p:xfrm>
          <a:off x="623392" y="1556793"/>
          <a:ext cx="10972800" cy="4968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62469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>
            <a:extLst>
              <a:ext uri="{FF2B5EF4-FFF2-40B4-BE49-F238E27FC236}">
                <a16:creationId xmlns:a16="http://schemas.microsoft.com/office/drawing/2014/main" id="{71B9081E-9CC5-AC46-B7E7-01E207E25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Неустойчивая занятость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altLang="ru-RU" b="1" dirty="0" err="1">
                <a:solidFill>
                  <a:schemeClr val="accent2">
                    <a:lumMod val="50000"/>
                  </a:schemeClr>
                </a:solidFill>
              </a:rPr>
              <a:t>прекаризация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 занятости)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424D4B-92BC-1B44-BB13-80F8F861F53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40740" y="2082800"/>
            <a:ext cx="10571480" cy="4073526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b="1" dirty="0">
                <a:solidFill>
                  <a:srgbClr val="C00000"/>
                </a:solidFill>
              </a:rPr>
              <a:t>Критерии неустойчивой занятости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Международной организации труда:</a:t>
            </a:r>
          </a:p>
          <a:p>
            <a:pPr marL="0" indent="0">
              <a:buNone/>
              <a:defRPr/>
            </a:pPr>
            <a:r>
              <a:rPr lang="ru-RU" b="1" dirty="0">
                <a:solidFill>
                  <a:srgbClr val="C00000"/>
                </a:solidFill>
              </a:rPr>
              <a:t>1.</a:t>
            </a:r>
            <a:r>
              <a:rPr lang="en-US" b="1" dirty="0">
                <a:solidFill>
                  <a:srgbClr val="C00000"/>
                </a:solidFill>
              </a:rPr>
              <a:t> </a:t>
            </a:r>
            <a:r>
              <a:rPr lang="ru-RU" b="1" dirty="0">
                <a:solidFill>
                  <a:srgbClr val="C00000"/>
                </a:solidFill>
              </a:rPr>
              <a:t>Ограниченный срок контракта </a:t>
            </a:r>
            <a:r>
              <a:rPr lang="ru-RU" dirty="0"/>
              <a:t>(контракт на фиксированный срок, контракт на короткий срок, временный труд, сезонный труд, поденный труд, случайный труд).</a:t>
            </a:r>
            <a:r>
              <a:rPr lang="ru-RU" b="1" dirty="0"/>
              <a:t> </a:t>
            </a:r>
            <a:endParaRPr lang="ru-RU" dirty="0"/>
          </a:p>
          <a:p>
            <a:pPr marL="0" indent="0">
              <a:buNone/>
              <a:defRPr/>
            </a:pPr>
            <a:r>
              <a:rPr lang="ru-RU" b="1" dirty="0">
                <a:solidFill>
                  <a:srgbClr val="C00000"/>
                </a:solidFill>
              </a:rPr>
              <a:t>2.</a:t>
            </a:r>
            <a:r>
              <a:rPr lang="ru-RU" dirty="0"/>
              <a:t> </a:t>
            </a:r>
            <a:r>
              <a:rPr lang="ru-RU" b="1" dirty="0">
                <a:solidFill>
                  <a:srgbClr val="C00000"/>
                </a:solidFill>
              </a:rPr>
              <a:t>Природа трудового взаимоотношения </a:t>
            </a:r>
            <a:r>
              <a:rPr lang="ru-RU" dirty="0"/>
              <a:t>(многосторонние и скрытые отношения найма, фиктивная (ложная) </a:t>
            </a:r>
            <a:r>
              <a:rPr lang="ru-RU" dirty="0" err="1"/>
              <a:t>самозанятость</a:t>
            </a:r>
            <a:r>
              <a:rPr lang="ru-RU" dirty="0"/>
              <a:t>, субподряды и агентские контракты.</a:t>
            </a:r>
          </a:p>
          <a:p>
            <a:pPr marL="0" indent="0">
              <a:buNone/>
              <a:defRPr/>
            </a:pPr>
            <a:r>
              <a:rPr lang="ru-RU" b="1" dirty="0">
                <a:solidFill>
                  <a:srgbClr val="C00000"/>
                </a:solidFill>
              </a:rPr>
              <a:t>3. Неустойчивые условия труда </a:t>
            </a:r>
            <a:r>
              <a:rPr lang="ru-RU" dirty="0"/>
              <a:t>: низкая заработная плата, слабая защищенность от прекращения трудовых отношений, отсутствие доступа к механизмам социальной защиты и благам, традиционно ассоциирующимся со стандартной занятостью, отсутствие или ограничение доступа для работников к реализации своих прав на рабочем месте.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318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Расширение бедности 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работающего населения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5180575" cy="4023359"/>
          </a:xfrm>
        </p:spPr>
        <p:txBody>
          <a:bodyPr>
            <a:normAutofit/>
          </a:bodyPr>
          <a:lstStyle/>
          <a:p>
            <a:pPr algn="ctr"/>
            <a:endParaRPr lang="ru-RU" sz="3200" b="1" dirty="0">
              <a:solidFill>
                <a:srgbClr val="0070C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C00000"/>
                </a:solidFill>
              </a:rPr>
              <a:t>В 2018 г. в мире число работающих, живущих в крайней нищете, превысит 114 млн. человек 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(40 % всех занятых)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7" name="Объект 6" descr="http://cdn.onlinewebfonts.com/svg/download_453887.pn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870" y="1846263"/>
            <a:ext cx="2265861" cy="402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8912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3FCB2E0D-9E69-9245-8CB7-0E762C64D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02444"/>
            <a:ext cx="8229600" cy="828675"/>
          </a:xfrm>
        </p:spPr>
        <p:txBody>
          <a:bodyPr/>
          <a:lstStyle/>
          <a:p>
            <a:pPr algn="ctr" eaLnBrk="1" hangingPunct="1"/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Объект сделки на  рынке труда</a:t>
            </a:r>
            <a:endParaRPr lang="ru-RU" alt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387" name="Содержимое 2">
            <a:extLst>
              <a:ext uri="{FF2B5EF4-FFF2-40B4-BE49-F238E27FC236}">
                <a16:creationId xmlns:a16="http://schemas.microsoft.com/office/drawing/2014/main" id="{B5081115-29CA-E94F-B0D7-07295A73826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pPr eaLnBrk="1" hangingPunct="1">
              <a:buFont typeface="Wingdings 3" pitchFamily="2" charset="2"/>
              <a:buNone/>
            </a:pPr>
            <a:r>
              <a:rPr lang="ru-RU" altLang="ru-RU" dirty="0"/>
              <a:t> 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7DFAF8A1-5698-184F-B2B5-6EEBD43C224C}"/>
              </a:ext>
            </a:extLst>
          </p:cNvPr>
          <p:cNvSpPr/>
          <p:nvPr/>
        </p:nvSpPr>
        <p:spPr>
          <a:xfrm>
            <a:off x="4151313" y="3141664"/>
            <a:ext cx="3816350" cy="158273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</a:rPr>
              <a:t>ПОДХОДЫ К ОПРЕДЕЛЕНИЮ ОБЪЕКТА СДЕЛКИ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68B11901-87A9-B343-B851-6EA91A648EE6}"/>
              </a:ext>
            </a:extLst>
          </p:cNvPr>
          <p:cNvSpPr/>
          <p:nvPr/>
        </p:nvSpPr>
        <p:spPr>
          <a:xfrm>
            <a:off x="4420575" y="1916907"/>
            <a:ext cx="27368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«Труд»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D517C99-FFF1-C245-B682-F7AC60142446}"/>
              </a:ext>
            </a:extLst>
          </p:cNvPr>
          <p:cNvSpPr/>
          <p:nvPr/>
        </p:nvSpPr>
        <p:spPr>
          <a:xfrm>
            <a:off x="1620838" y="2276476"/>
            <a:ext cx="2376488" cy="100806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«Рабочая сила»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D05CB26C-CE42-2345-89EE-7A82DE171030}"/>
              </a:ext>
            </a:extLst>
          </p:cNvPr>
          <p:cNvSpPr/>
          <p:nvPr/>
        </p:nvSpPr>
        <p:spPr>
          <a:xfrm>
            <a:off x="1109542" y="3801270"/>
            <a:ext cx="2879725" cy="1081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«Функционирующая рабочая сила»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334510A5-2947-F543-9F7A-B002EC4C2352}"/>
              </a:ext>
            </a:extLst>
          </p:cNvPr>
          <p:cNvSpPr/>
          <p:nvPr/>
        </p:nvSpPr>
        <p:spPr>
          <a:xfrm>
            <a:off x="4420575" y="4976171"/>
            <a:ext cx="3240088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«Рабочая сила» 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и «рабочее место»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355167FF-BCEF-5A44-AB98-0F20B288604A}"/>
              </a:ext>
            </a:extLst>
          </p:cNvPr>
          <p:cNvSpPr/>
          <p:nvPr/>
        </p:nvSpPr>
        <p:spPr>
          <a:xfrm>
            <a:off x="7660663" y="2348707"/>
            <a:ext cx="2808288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«Трудовая услуга» 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3D8C627-CB7D-F340-8E99-C594C7C3298A}"/>
              </a:ext>
            </a:extLst>
          </p:cNvPr>
          <p:cNvSpPr/>
          <p:nvPr/>
        </p:nvSpPr>
        <p:spPr>
          <a:xfrm>
            <a:off x="8092281" y="4063700"/>
            <a:ext cx="3240088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«Человеческий капитал»</a:t>
            </a:r>
          </a:p>
        </p:txBody>
      </p:sp>
    </p:spTree>
    <p:extLst>
      <p:ext uri="{BB962C8B-B14F-4D97-AF65-F5344CB8AC3E}">
        <p14:creationId xmlns:p14="http://schemas.microsoft.com/office/powerpoint/2010/main" val="13131425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5270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Чрезмерная занятость работников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2158623"/>
            <a:ext cx="10655300" cy="335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2720" y="1789290"/>
            <a:ext cx="2410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чрезмерная занятость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688287" y="1789290"/>
            <a:ext cx="1643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0070C0"/>
                </a:solidFill>
              </a:rPr>
              <a:t>недозанятость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63819" y="5820073"/>
            <a:ext cx="2473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Развитые страны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326232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5270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Чрезмерная занятость работников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2720" y="1789290"/>
            <a:ext cx="2410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чрезмерная занятость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688287" y="1789290"/>
            <a:ext cx="1643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0070C0"/>
                </a:solidFill>
              </a:rPr>
              <a:t>недозанятость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97034" y="5733257"/>
            <a:ext cx="4992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Страны, с доходами выше среднего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1" y="2276872"/>
            <a:ext cx="1125109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243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5270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Чрезмерная занятость работников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2720" y="1789290"/>
            <a:ext cx="2410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чрезмерная занятость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688287" y="1789290"/>
            <a:ext cx="1643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0070C0"/>
                </a:solidFill>
              </a:rPr>
              <a:t>недозанятость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20277" y="5589241"/>
            <a:ext cx="4946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Страны, с доходами ниже среднего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2" y="2192035"/>
            <a:ext cx="110412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5624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5270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Чрезмерная занятость работников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2720" y="1789290"/>
            <a:ext cx="2410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чрезмерная занятость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688287" y="1789290"/>
            <a:ext cx="1643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0070C0"/>
                </a:solidFill>
              </a:rPr>
              <a:t>недозанятость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87755" y="5820073"/>
            <a:ext cx="3368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Развивающиеся страны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0" y="2276872"/>
            <a:ext cx="1087588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8232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5700" y="315045"/>
            <a:ext cx="10058400" cy="13156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Проблема несоответствия навыков работников современным рабочим местам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246436"/>
              </p:ext>
            </p:extLst>
          </p:nvPr>
        </p:nvGraphicFramePr>
        <p:xfrm>
          <a:off x="1337021" y="2335946"/>
          <a:ext cx="9818341" cy="3533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060437" y="176900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Востребованные навыки: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611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817E193-A298-4546-88AD-DAAE59F46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7229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Профессии будущего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B3B6D48-3BCF-0F4B-98E9-9C6458D553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0580" y="2061634"/>
            <a:ext cx="5608320" cy="4023359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В будущем уцелеют те профессии, которые не под силу роботам:</a:t>
            </a:r>
          </a:p>
          <a:p>
            <a:r>
              <a:rPr lang="ru-RU" dirty="0"/>
              <a:t>1. Работа, не требующая повторяющихся операций, а требующая распознавания образов</a:t>
            </a:r>
          </a:p>
          <a:p>
            <a:r>
              <a:rPr lang="ru-RU" dirty="0"/>
              <a:t>2. Профессии, связанные с отношениями с людьми</a:t>
            </a:r>
          </a:p>
          <a:p>
            <a:r>
              <a:rPr lang="ru-RU" dirty="0"/>
              <a:t>3. Творческие профессии</a:t>
            </a:r>
          </a:p>
          <a:p>
            <a:r>
              <a:rPr lang="ru-RU" dirty="0"/>
              <a:t>4. Лидеры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744CA58-A8E0-2C41-B136-2F6071747E8A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45734"/>
            <a:ext cx="4145280" cy="287866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7F9B55-4F64-4241-97AE-CF9DFAAAB4D2}"/>
              </a:ext>
            </a:extLst>
          </p:cNvPr>
          <p:cNvSpPr txBox="1"/>
          <p:nvPr/>
        </p:nvSpPr>
        <p:spPr>
          <a:xfrm>
            <a:off x="6883400" y="4888068"/>
            <a:ext cx="458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>
                <a:solidFill>
                  <a:srgbClr val="C00000"/>
                </a:solidFill>
              </a:rPr>
              <a:t>Митио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Каку</a:t>
            </a:r>
            <a:r>
              <a:rPr lang="ru-RU" i="1" dirty="0">
                <a:solidFill>
                  <a:srgbClr val="C00000"/>
                </a:solidFill>
              </a:rPr>
              <a:t>, </a:t>
            </a:r>
            <a:br>
              <a:rPr lang="ru-RU" i="1" dirty="0">
                <a:solidFill>
                  <a:srgbClr val="C00000"/>
                </a:solidFill>
              </a:rPr>
            </a:br>
            <a:r>
              <a:rPr lang="ru-RU" i="1" dirty="0" err="1">
                <a:solidFill>
                  <a:srgbClr val="C00000"/>
                </a:solidFill>
              </a:rPr>
              <a:t>американскиц</a:t>
            </a:r>
            <a:r>
              <a:rPr lang="ru-RU" i="1" dirty="0">
                <a:solidFill>
                  <a:srgbClr val="C00000"/>
                </a:solidFill>
              </a:rPr>
              <a:t> футуролог</a:t>
            </a:r>
          </a:p>
        </p:txBody>
      </p:sp>
    </p:spTree>
    <p:extLst>
      <p:ext uri="{BB962C8B-B14F-4D97-AF65-F5344CB8AC3E}">
        <p14:creationId xmlns:p14="http://schemas.microsoft.com/office/powerpoint/2010/main" val="4342315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827" y="217447"/>
            <a:ext cx="10919011" cy="145075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10 самых востребованных компетенций будущего (Аналитика Всемирного экономического форума)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9560" y="1874904"/>
            <a:ext cx="5893653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ru-RU" sz="2000" b="1" dirty="0">
                <a:solidFill>
                  <a:schemeClr val="tx1"/>
                </a:solidFill>
              </a:rPr>
              <a:t> Умение решать сложные задачи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ru-RU" sz="2000" b="1" dirty="0">
                <a:solidFill>
                  <a:schemeClr val="tx1"/>
                </a:solidFill>
              </a:rPr>
              <a:t> Критическое мышление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ru-RU" sz="2000" b="1" u="sng" dirty="0">
                <a:solidFill>
                  <a:srgbClr val="0041B6"/>
                </a:solidFill>
              </a:rPr>
              <a:t> Креативность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ru-RU" sz="2000" b="1" dirty="0">
                <a:solidFill>
                  <a:schemeClr val="tx1"/>
                </a:solidFill>
              </a:rPr>
              <a:t> Управление людьми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ru-RU" sz="2000" b="1" dirty="0">
                <a:solidFill>
                  <a:schemeClr val="tx1"/>
                </a:solidFill>
              </a:rPr>
              <a:t> Взаимодействие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ru-RU" sz="2000" b="1" u="sng" dirty="0">
                <a:solidFill>
                  <a:srgbClr val="0041B6"/>
                </a:solidFill>
              </a:rPr>
              <a:t> Эмоциональный интеллект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ru-RU" sz="2000" b="1" u="sng" dirty="0">
                <a:solidFill>
                  <a:srgbClr val="0041B6"/>
                </a:solidFill>
              </a:rPr>
              <a:t> Принятие решений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Клиентоориентированность</a:t>
            </a:r>
            <a:endParaRPr lang="ru-RU" sz="200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ru-RU" sz="2000" b="1" dirty="0">
                <a:solidFill>
                  <a:schemeClr val="tx1"/>
                </a:solidFill>
              </a:rPr>
              <a:t> Переговоры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ru-RU" sz="2000" b="1" dirty="0">
                <a:solidFill>
                  <a:schemeClr val="tx1"/>
                </a:solidFill>
              </a:rPr>
              <a:t> Когнитивная гибкость</a:t>
            </a:r>
          </a:p>
        </p:txBody>
      </p:sp>
      <p:pic>
        <p:nvPicPr>
          <p:cNvPr id="6" name="Объект 5" descr="http://www.omnigea.org/wp-content/uploads/2016/02/noun_44253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25" y="1874812"/>
            <a:ext cx="4022725" cy="402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22473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128016" y="440284"/>
            <a:ext cx="10058400" cy="115799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Ключевые компетенции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46844171"/>
              </p:ext>
            </p:extLst>
          </p:nvPr>
        </p:nvGraphicFramePr>
        <p:xfrm>
          <a:off x="1128016" y="1879600"/>
          <a:ext cx="6792187" cy="3844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Содержимое 5" descr="Unknown.jpeg"/>
          <p:cNvPicPr>
            <a:picLocks noGrp="1" noChangeAspect="1"/>
          </p:cNvPicPr>
          <p:nvPr>
            <p:ph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24" r="-9024"/>
          <a:stretch>
            <a:fillRect/>
          </a:stretch>
        </p:blipFill>
        <p:spPr>
          <a:xfrm>
            <a:off x="7269097" y="2154801"/>
            <a:ext cx="3866480" cy="326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051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44059" y="1429231"/>
            <a:ext cx="893653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Wingdings" pitchFamily="2" charset="2"/>
              <a:buChar char="ü"/>
              <a:defRPr/>
            </a:pPr>
            <a:r>
              <a:rPr lang="ru-RU" sz="4400" dirty="0"/>
              <a:t> </a:t>
            </a:r>
            <a:r>
              <a:rPr lang="ru-RU" sz="4400" dirty="0">
                <a:solidFill>
                  <a:srgbClr val="C00000"/>
                </a:solidFill>
              </a:rPr>
              <a:t>Что такое теория поколений?</a:t>
            </a:r>
          </a:p>
          <a:p>
            <a:pPr lvl="0" algn="ctr">
              <a:defRPr/>
            </a:pPr>
            <a:endParaRPr lang="ru-RU" sz="4400" dirty="0">
              <a:solidFill>
                <a:srgbClr val="C00000"/>
              </a:solidFill>
            </a:endParaRPr>
          </a:p>
          <a:p>
            <a:pPr marL="285750" lvl="0" indent="-285750" algn="ctr">
              <a:buFont typeface="Wingdings" pitchFamily="2" charset="2"/>
              <a:buChar char="ü"/>
              <a:defRPr/>
            </a:pPr>
            <a:r>
              <a:rPr lang="ru-RU" sz="4400" dirty="0">
                <a:solidFill>
                  <a:srgbClr val="C00000"/>
                </a:solidFill>
              </a:rPr>
              <a:t> Как разница в поколениях влияет на работу ЦЗН? </a:t>
            </a:r>
          </a:p>
        </p:txBody>
      </p:sp>
    </p:spTree>
    <p:extLst>
      <p:ext uri="{BB962C8B-B14F-4D97-AF65-F5344CB8AC3E}">
        <p14:creationId xmlns:p14="http://schemas.microsoft.com/office/powerpoint/2010/main" val="39269780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Объект 2"/>
          <p:cNvSpPr>
            <a:spLocks noGrp="1"/>
          </p:cNvSpPr>
          <p:nvPr>
            <p:ph idx="1"/>
          </p:nvPr>
        </p:nvSpPr>
        <p:spPr>
          <a:xfrm>
            <a:off x="969950" y="2226558"/>
            <a:ext cx="5768947" cy="349804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FontTx/>
              <a:buNone/>
              <a:defRPr/>
            </a:pPr>
            <a:r>
              <a:rPr kumimoji="0" lang="ru-RU" sz="2400" dirty="0">
                <a:cs typeface="Times New Roman" charset="0"/>
              </a:rPr>
              <a:t>1.Тихое поколение </a:t>
            </a:r>
            <a:r>
              <a:rPr kumimoji="0" lang="ru-RU" sz="2400" i="1" dirty="0">
                <a:cs typeface="Times New Roman" charset="0"/>
              </a:rPr>
              <a:t>(1915-1949 </a:t>
            </a:r>
            <a:r>
              <a:rPr kumimoji="0" lang="ru-RU" sz="2400" i="1" dirty="0" err="1">
                <a:cs typeface="Times New Roman" charset="0"/>
              </a:rPr>
              <a:t>гг</a:t>
            </a:r>
            <a:r>
              <a:rPr kumimoji="0" lang="ru-RU" sz="2400" i="1" dirty="0">
                <a:cs typeface="Times New Roman" charset="0"/>
              </a:rPr>
              <a:t>)</a:t>
            </a:r>
          </a:p>
          <a:p>
            <a:pPr marL="0" indent="0">
              <a:spcAft>
                <a:spcPts val="1200"/>
              </a:spcAft>
              <a:buFontTx/>
              <a:buNone/>
              <a:defRPr/>
            </a:pPr>
            <a:r>
              <a:rPr kumimoji="0" lang="ru-RU" sz="2400" dirty="0">
                <a:cs typeface="Times New Roman" charset="0"/>
              </a:rPr>
              <a:t>2. Поколение </a:t>
            </a:r>
            <a:r>
              <a:rPr kumimoji="0" lang="ru-RU" sz="2400" dirty="0" err="1">
                <a:cs typeface="Times New Roman" charset="0"/>
              </a:rPr>
              <a:t>бебби-бумеры</a:t>
            </a:r>
            <a:r>
              <a:rPr kumimoji="0" lang="ru-RU" sz="2400" dirty="0">
                <a:cs typeface="Times New Roman" charset="0"/>
              </a:rPr>
              <a:t> </a:t>
            </a:r>
            <a:r>
              <a:rPr kumimoji="0" lang="ru-RU" sz="2400" i="1" dirty="0">
                <a:cs typeface="Times New Roman" charset="0"/>
              </a:rPr>
              <a:t>(1950-1970гг)</a:t>
            </a:r>
          </a:p>
          <a:p>
            <a:pPr marL="0" indent="0">
              <a:spcAft>
                <a:spcPts val="1200"/>
              </a:spcAft>
              <a:buFontTx/>
              <a:buNone/>
              <a:defRPr/>
            </a:pPr>
            <a:r>
              <a:rPr kumimoji="0" lang="ru-RU" sz="2400" dirty="0">
                <a:cs typeface="Times New Roman" charset="0"/>
              </a:rPr>
              <a:t>3. Поколение</a:t>
            </a:r>
            <a:r>
              <a:rPr kumimoji="0" lang="en-US" sz="2400" dirty="0">
                <a:cs typeface="Times New Roman" charset="0"/>
              </a:rPr>
              <a:t> X</a:t>
            </a:r>
            <a:r>
              <a:rPr kumimoji="0" lang="ru-RU" sz="2400" dirty="0">
                <a:cs typeface="Times New Roman" charset="0"/>
              </a:rPr>
              <a:t> </a:t>
            </a:r>
            <a:r>
              <a:rPr kumimoji="0" lang="ru-RU" sz="2400" i="1" dirty="0">
                <a:cs typeface="Times New Roman" charset="0"/>
              </a:rPr>
              <a:t>(1970- 1989 </a:t>
            </a:r>
            <a:r>
              <a:rPr kumimoji="0" lang="ru-RU" sz="2400" i="1" dirty="0" err="1">
                <a:cs typeface="Times New Roman" charset="0"/>
              </a:rPr>
              <a:t>гг</a:t>
            </a:r>
            <a:r>
              <a:rPr kumimoji="0" lang="ru-RU" sz="2400" i="1" dirty="0">
                <a:cs typeface="Times New Roman" charset="0"/>
              </a:rPr>
              <a:t>)</a:t>
            </a:r>
          </a:p>
          <a:p>
            <a:pPr marL="0" indent="0">
              <a:spcAft>
                <a:spcPts val="1200"/>
              </a:spcAft>
              <a:buFontTx/>
              <a:buNone/>
              <a:defRPr/>
            </a:pPr>
            <a:r>
              <a:rPr kumimoji="0" lang="ru-RU" sz="2400" dirty="0">
                <a:cs typeface="Times New Roman" charset="0"/>
              </a:rPr>
              <a:t>4. Поколение </a:t>
            </a:r>
            <a:r>
              <a:rPr kumimoji="0" lang="en-US" sz="2400" dirty="0">
                <a:cs typeface="Times New Roman" charset="0"/>
              </a:rPr>
              <a:t>Y</a:t>
            </a:r>
            <a:r>
              <a:rPr kumimoji="0" lang="ru-RU" sz="2400" i="1" dirty="0">
                <a:cs typeface="Times New Roman" charset="0"/>
              </a:rPr>
              <a:t>(1990-</a:t>
            </a:r>
            <a:r>
              <a:rPr kumimoji="0" lang="en-US" sz="2400" i="1" dirty="0">
                <a:cs typeface="Times New Roman" charset="0"/>
              </a:rPr>
              <a:t>2010</a:t>
            </a:r>
            <a:r>
              <a:rPr kumimoji="0" lang="ru-RU" sz="2400" i="1" dirty="0">
                <a:cs typeface="Times New Roman" charset="0"/>
              </a:rPr>
              <a:t> </a:t>
            </a:r>
            <a:r>
              <a:rPr kumimoji="0" lang="ru-RU" sz="2400" i="1" dirty="0" err="1">
                <a:cs typeface="Times New Roman" charset="0"/>
              </a:rPr>
              <a:t>гг</a:t>
            </a:r>
            <a:r>
              <a:rPr kumimoji="0" lang="ru-RU" sz="2400" i="1" dirty="0">
                <a:cs typeface="Times New Roman" charset="0"/>
              </a:rPr>
              <a:t>)</a:t>
            </a:r>
          </a:p>
          <a:p>
            <a:pPr marL="0" indent="0">
              <a:spcAft>
                <a:spcPts val="1200"/>
              </a:spcAft>
              <a:buFontTx/>
              <a:buNone/>
              <a:defRPr/>
            </a:pPr>
            <a:r>
              <a:rPr kumimoji="0" lang="ru-RU" sz="2400" dirty="0">
                <a:cs typeface="Times New Roman" charset="0"/>
              </a:rPr>
              <a:t>5. Поколение </a:t>
            </a:r>
            <a:r>
              <a:rPr kumimoji="0" lang="en-US" sz="2400" dirty="0">
                <a:cs typeface="Times New Roman" charset="0"/>
              </a:rPr>
              <a:t>Z</a:t>
            </a:r>
            <a:r>
              <a:rPr kumimoji="0" lang="ru-RU" sz="2400" dirty="0">
                <a:cs typeface="Times New Roman" charset="0"/>
              </a:rPr>
              <a:t>: </a:t>
            </a:r>
            <a:r>
              <a:rPr kumimoji="0" lang="ru-RU" sz="2400" i="1" dirty="0">
                <a:cs typeface="Times New Roman" charset="0"/>
              </a:rPr>
              <a:t>с 2010 г.</a:t>
            </a:r>
          </a:p>
        </p:txBody>
      </p:sp>
      <p:sp>
        <p:nvSpPr>
          <p:cNvPr id="95234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58103"/>
          </a:xfrm>
        </p:spPr>
        <p:txBody>
          <a:bodyPr/>
          <a:lstStyle/>
          <a:p>
            <a:pPr algn="ctr">
              <a:defRPr/>
            </a:pPr>
            <a:r>
              <a:rPr kumimoji="0" lang="ru-RU" b="1" dirty="0">
                <a:solidFill>
                  <a:schemeClr val="accent2">
                    <a:lumMod val="50000"/>
                  </a:schemeClr>
                </a:solidFill>
                <a:cs typeface="Times New Roman" charset="0"/>
              </a:rPr>
              <a:t>Теория пяти поколений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505" y="2558996"/>
            <a:ext cx="3168651" cy="29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311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6">
            <a:extLst>
              <a:ext uri="{FF2B5EF4-FFF2-40B4-BE49-F238E27FC236}">
                <a16:creationId xmlns:a16="http://schemas.microsoft.com/office/drawing/2014/main" id="{8B6551EF-C76E-9A48-88BE-0D5031BBE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425" y="615173"/>
            <a:ext cx="9086992" cy="7651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Фазы воспроизводства рабочей силы</a:t>
            </a:r>
            <a:endParaRPr lang="ru-RU" alt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6DB04817-5E21-5042-BC5C-7FAEB911EDC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2906" y="1770858"/>
            <a:ext cx="10289894" cy="4498180"/>
          </a:xfrm>
        </p:spPr>
        <p:txBody>
          <a:bodyPr/>
          <a:lstStyle/>
          <a:p>
            <a:pPr marL="514350" indent="-514350">
              <a:buNone/>
              <a:defRPr/>
            </a:pPr>
            <a:r>
              <a:rPr lang="ru-RU" sz="2200" b="1" dirty="0">
                <a:solidFill>
                  <a:srgbClr val="C00000"/>
                </a:solidFill>
              </a:rPr>
              <a:t>1. В условиях плановой экономики</a:t>
            </a:r>
          </a:p>
          <a:p>
            <a:pPr marL="514350" indent="-514350">
              <a:buFont typeface="Wingdings 3" panose="05040102010807070707" pitchFamily="18" charset="2"/>
              <a:buAutoNum type="arabicParenR"/>
              <a:defRPr/>
            </a:pPr>
            <a:endParaRPr lang="ru-RU" dirty="0">
              <a:solidFill>
                <a:srgbClr val="C00000"/>
              </a:solidFill>
            </a:endParaRPr>
          </a:p>
          <a:p>
            <a:pPr marL="514350" indent="-514350">
              <a:buFont typeface="Wingdings 3" panose="05040102010807070707" pitchFamily="18" charset="2"/>
              <a:buAutoNum type="arabicParenR"/>
              <a:defRPr/>
            </a:pPr>
            <a:endParaRPr lang="ru-RU" dirty="0"/>
          </a:p>
          <a:p>
            <a:pPr marL="514350" indent="-514350">
              <a:buNone/>
              <a:defRPr/>
            </a:pPr>
            <a:endParaRPr lang="ru-RU" sz="1200" dirty="0"/>
          </a:p>
          <a:p>
            <a:pPr marL="514350" indent="-514350">
              <a:buNone/>
              <a:defRPr/>
            </a:pPr>
            <a:r>
              <a:rPr lang="ru-RU" sz="2200" b="1" dirty="0">
                <a:solidFill>
                  <a:srgbClr val="C00000"/>
                </a:solidFill>
              </a:rPr>
              <a:t>2. В условиях рыночной экономики</a:t>
            </a:r>
          </a:p>
          <a:p>
            <a:pPr eaLnBrk="1" hangingPunct="1">
              <a:buFont typeface="Wingdings 3" panose="05040102010807070707" pitchFamily="18" charset="2"/>
              <a:buChar char=""/>
              <a:defRPr/>
            </a:pPr>
            <a:endParaRPr lang="ru-RU" dirty="0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C46FC39B-4687-D94C-AD2E-8CA0A12BE72A}"/>
              </a:ext>
            </a:extLst>
          </p:cNvPr>
          <p:cNvSpPr/>
          <p:nvPr/>
        </p:nvSpPr>
        <p:spPr>
          <a:xfrm>
            <a:off x="4802189" y="3995738"/>
            <a:ext cx="2390775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РАСПРЕДЕЛЕНИЕ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DD570B9E-1104-8442-9958-3FB33D58CD49}"/>
              </a:ext>
            </a:extLst>
          </p:cNvPr>
          <p:cNvSpPr/>
          <p:nvPr/>
        </p:nvSpPr>
        <p:spPr>
          <a:xfrm>
            <a:off x="1917700" y="4051300"/>
            <a:ext cx="2236788" cy="858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ПРОИЗВОДСТВО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1142FB06-797E-0D49-AB50-5F960D33CB55}"/>
              </a:ext>
            </a:extLst>
          </p:cNvPr>
          <p:cNvSpPr/>
          <p:nvPr/>
        </p:nvSpPr>
        <p:spPr>
          <a:xfrm>
            <a:off x="7881938" y="3981450"/>
            <a:ext cx="2406650" cy="8445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ИСПОЛЬЗОВАНИЕ</a:t>
            </a:r>
          </a:p>
          <a:p>
            <a:pPr algn="ctr" eaLnBrk="1" hangingPunct="1">
              <a:defRPr/>
            </a:pPr>
            <a:r>
              <a:rPr lang="ru-RU" b="1" dirty="0"/>
              <a:t>(ПОТРЕБЛЕНИЕ)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35ECBDE4-AE41-F445-B1E2-DA1F9AD4EF85}"/>
              </a:ext>
            </a:extLst>
          </p:cNvPr>
          <p:cNvSpPr/>
          <p:nvPr/>
        </p:nvSpPr>
        <p:spPr>
          <a:xfrm>
            <a:off x="4926014" y="5427664"/>
            <a:ext cx="2236787" cy="8588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ОБМЕН</a:t>
            </a:r>
          </a:p>
        </p:txBody>
      </p:sp>
      <p:sp>
        <p:nvSpPr>
          <p:cNvPr id="16" name="Стрелка вправо 15">
            <a:extLst>
              <a:ext uri="{FF2B5EF4-FFF2-40B4-BE49-F238E27FC236}">
                <a16:creationId xmlns:a16="http://schemas.microsoft.com/office/drawing/2014/main" id="{219D5824-B80A-A745-98F2-4B19E05F646D}"/>
              </a:ext>
            </a:extLst>
          </p:cNvPr>
          <p:cNvSpPr/>
          <p:nvPr/>
        </p:nvSpPr>
        <p:spPr>
          <a:xfrm>
            <a:off x="4224339" y="4276725"/>
            <a:ext cx="534987" cy="3937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Стрелка вправо 16">
            <a:extLst>
              <a:ext uri="{FF2B5EF4-FFF2-40B4-BE49-F238E27FC236}">
                <a16:creationId xmlns:a16="http://schemas.microsoft.com/office/drawing/2014/main" id="{9F5E14CD-C375-784D-8545-739B965700E5}"/>
              </a:ext>
            </a:extLst>
          </p:cNvPr>
          <p:cNvSpPr/>
          <p:nvPr/>
        </p:nvSpPr>
        <p:spPr>
          <a:xfrm>
            <a:off x="7275514" y="4232275"/>
            <a:ext cx="534987" cy="3937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Стрелка вниз 17">
            <a:extLst>
              <a:ext uri="{FF2B5EF4-FFF2-40B4-BE49-F238E27FC236}">
                <a16:creationId xmlns:a16="http://schemas.microsoft.com/office/drawing/2014/main" id="{6E548F12-F69C-CE48-BA8A-4D78216981A6}"/>
              </a:ext>
            </a:extLst>
          </p:cNvPr>
          <p:cNvSpPr/>
          <p:nvPr/>
        </p:nvSpPr>
        <p:spPr>
          <a:xfrm>
            <a:off x="5800726" y="4924426"/>
            <a:ext cx="506413" cy="44926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1" name="Стрелка вверх 20">
            <a:extLst>
              <a:ext uri="{FF2B5EF4-FFF2-40B4-BE49-F238E27FC236}">
                <a16:creationId xmlns:a16="http://schemas.microsoft.com/office/drawing/2014/main" id="{1B3849D2-A4E6-CA4C-BB64-AA0ADDD2CA51}"/>
              </a:ext>
            </a:extLst>
          </p:cNvPr>
          <p:cNvSpPr/>
          <p:nvPr/>
        </p:nvSpPr>
        <p:spPr>
          <a:xfrm rot="3600000">
            <a:off x="7555707" y="4660107"/>
            <a:ext cx="527050" cy="1287463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F41C1FC1-6E35-5F4B-B8BC-E030C8FD742F}"/>
              </a:ext>
            </a:extLst>
          </p:cNvPr>
          <p:cNvSpPr/>
          <p:nvPr/>
        </p:nvSpPr>
        <p:spPr>
          <a:xfrm>
            <a:off x="4856164" y="2262189"/>
            <a:ext cx="2390775" cy="8588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РАСПРЕДЕЛЕНИЕ</a:t>
            </a: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A2483BA4-D1D7-764F-B0E2-E6384C430132}"/>
              </a:ext>
            </a:extLst>
          </p:cNvPr>
          <p:cNvSpPr/>
          <p:nvPr/>
        </p:nvSpPr>
        <p:spPr>
          <a:xfrm>
            <a:off x="1887539" y="2276475"/>
            <a:ext cx="2281237" cy="8588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ПРОИЗВОДСТВО</a:t>
            </a: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2D9344EA-42F0-D346-8004-19D646B8B610}"/>
              </a:ext>
            </a:extLst>
          </p:cNvPr>
          <p:cNvSpPr/>
          <p:nvPr/>
        </p:nvSpPr>
        <p:spPr>
          <a:xfrm>
            <a:off x="7894638" y="2247900"/>
            <a:ext cx="2405062" cy="8445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ИСПОЛЬЗОВАНИЕ</a:t>
            </a:r>
          </a:p>
          <a:p>
            <a:pPr algn="ctr" eaLnBrk="1" hangingPunct="1">
              <a:defRPr/>
            </a:pPr>
            <a:r>
              <a:rPr lang="ru-RU" b="1" dirty="0"/>
              <a:t>(ПОТРЕБЛЕНИЕ)</a:t>
            </a:r>
          </a:p>
        </p:txBody>
      </p:sp>
      <p:sp>
        <p:nvSpPr>
          <p:cNvPr id="26" name="Стрелка вправо 25">
            <a:extLst>
              <a:ext uri="{FF2B5EF4-FFF2-40B4-BE49-F238E27FC236}">
                <a16:creationId xmlns:a16="http://schemas.microsoft.com/office/drawing/2014/main" id="{B0914689-964F-054D-95A1-4F2358FCF115}"/>
              </a:ext>
            </a:extLst>
          </p:cNvPr>
          <p:cNvSpPr/>
          <p:nvPr/>
        </p:nvSpPr>
        <p:spPr>
          <a:xfrm>
            <a:off x="4265613" y="2487613"/>
            <a:ext cx="533400" cy="3937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Стрелка вправо 26">
            <a:extLst>
              <a:ext uri="{FF2B5EF4-FFF2-40B4-BE49-F238E27FC236}">
                <a16:creationId xmlns:a16="http://schemas.microsoft.com/office/drawing/2014/main" id="{3FF00DB4-588A-DC46-9BE1-35508BF56D59}"/>
              </a:ext>
            </a:extLst>
          </p:cNvPr>
          <p:cNvSpPr/>
          <p:nvPr/>
        </p:nvSpPr>
        <p:spPr>
          <a:xfrm>
            <a:off x="7304088" y="2473325"/>
            <a:ext cx="533400" cy="3937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2458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kumimoji="0"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Тихое(молчаливое) поколение 1915-1949 гг.</a:t>
            </a:r>
          </a:p>
          <a:p>
            <a:pPr marL="0" indent="0">
              <a:buFontTx/>
              <a:buNone/>
              <a:defRPr/>
            </a:pPr>
            <a:r>
              <a:rPr kumimoji="0" lang="ru-RU" dirty="0">
                <a:latin typeface="Arial" panose="020B0604020202020204" pitchFamily="34" charset="0"/>
                <a:cs typeface="Arial" panose="020B0604020202020204" pitchFamily="34" charset="0"/>
              </a:rPr>
              <a:t>Преданность, терпение, </a:t>
            </a:r>
          </a:p>
          <a:p>
            <a:pPr marL="0" indent="0">
              <a:buFontTx/>
              <a:buNone/>
              <a:defRPr/>
            </a:pPr>
            <a:r>
              <a:rPr kumimoji="0" lang="ru-RU" dirty="0">
                <a:latin typeface="Arial" panose="020B0604020202020204" pitchFamily="34" charset="0"/>
                <a:cs typeface="Arial" panose="020B0604020202020204" pitchFamily="34" charset="0"/>
              </a:rPr>
              <a:t>соблюдение правил,</a:t>
            </a:r>
          </a:p>
          <a:p>
            <a:pPr marL="0" indent="0">
              <a:buFontTx/>
              <a:buNone/>
              <a:defRPr/>
            </a:pPr>
            <a:r>
              <a:rPr kumimoji="0" lang="ru-RU" dirty="0">
                <a:latin typeface="Arial" panose="020B0604020202020204" pitchFamily="34" charset="0"/>
                <a:cs typeface="Arial" panose="020B0604020202020204" pitchFamily="34" charset="0"/>
              </a:rPr>
              <a:t> уважение к должности и статусу.</a:t>
            </a:r>
          </a:p>
          <a:p>
            <a:pPr marL="0" indent="0">
              <a:buFontTx/>
              <a:buNone/>
              <a:defRPr/>
            </a:pPr>
            <a:r>
              <a:rPr kumimoji="0" lang="ru-RU" dirty="0">
                <a:latin typeface="Arial" panose="020B0604020202020204" pitchFamily="34" charset="0"/>
                <a:cs typeface="Arial" panose="020B0604020202020204" pitchFamily="34" charset="0"/>
              </a:rPr>
              <a:t> Ценность еды (хлеба),</a:t>
            </a:r>
          </a:p>
          <a:p>
            <a:pPr marL="0" indent="0">
              <a:buFontTx/>
              <a:buNone/>
              <a:defRPr/>
            </a:pPr>
            <a:r>
              <a:rPr kumimoji="0" lang="ru-RU" dirty="0">
                <a:latin typeface="Arial" panose="020B0604020202020204" pitchFamily="34" charset="0"/>
                <a:cs typeface="Arial" panose="020B0604020202020204" pitchFamily="34" charset="0"/>
              </a:rPr>
              <a:t> исполнительность.</a:t>
            </a:r>
          </a:p>
          <a:p>
            <a:pPr marL="0" indent="0">
              <a:buFontTx/>
              <a:buNone/>
              <a:defRPr/>
            </a:pPr>
            <a:endParaRPr kumimoji="0" lang="ru-RU" dirty="0">
              <a:latin typeface="Arial" charset="0"/>
            </a:endParaRPr>
          </a:p>
        </p:txBody>
      </p:sp>
      <p:sp>
        <p:nvSpPr>
          <p:cNvPr id="96258" name="Заголовок 2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03992"/>
          </a:xfrm>
        </p:spPr>
        <p:txBody>
          <a:bodyPr/>
          <a:lstStyle/>
          <a:p>
            <a:pPr algn="ctr">
              <a:defRPr/>
            </a:pPr>
            <a:r>
              <a:rPr kumimoji="0" lang="ru-RU" b="1" dirty="0">
                <a:solidFill>
                  <a:schemeClr val="accent2">
                    <a:lumMod val="75000"/>
                  </a:schemeClr>
                </a:solidFill>
                <a:cs typeface="Times New Roman" charset="0"/>
              </a:rPr>
              <a:t>Теория пяти поколений 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34" y="3034833"/>
            <a:ext cx="5389033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0162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kumimoji="0"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«</a:t>
            </a:r>
            <a:r>
              <a:rPr kumimoji="0"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Бумеры</a:t>
            </a:r>
            <a:r>
              <a:rPr kumimoji="0"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kumimoji="0"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kumimoji="0"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aby</a:t>
            </a:r>
            <a:r>
              <a:rPr kumimoji="0"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boomers)</a:t>
            </a:r>
            <a:r>
              <a:rPr kumimoji="0"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</a:t>
            </a:r>
            <a:r>
              <a:rPr kumimoji="0"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kumimoji="0"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-19</a:t>
            </a:r>
            <a:r>
              <a:rPr kumimoji="0"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0"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0гг.</a:t>
            </a:r>
          </a:p>
          <a:p>
            <a:pPr marL="0" indent="0">
              <a:buFontTx/>
              <a:buNone/>
              <a:defRPr/>
            </a:pPr>
            <a:r>
              <a:rPr kumimoji="0" lang="ru-RU" dirty="0">
                <a:latin typeface="Arial" panose="020B0604020202020204" pitchFamily="34" charset="0"/>
                <a:cs typeface="Arial" panose="020B0604020202020204" pitchFamily="34" charset="0"/>
              </a:rPr>
              <a:t>Поколение победителей.</a:t>
            </a:r>
          </a:p>
          <a:p>
            <a:pPr marL="0" indent="0">
              <a:buFontTx/>
              <a:buNone/>
              <a:defRPr/>
            </a:pPr>
            <a:r>
              <a:rPr kumimoji="0" lang="ru-RU" dirty="0">
                <a:latin typeface="Arial" panose="020B0604020202020204" pitchFamily="34" charset="0"/>
                <a:cs typeface="Arial" panose="020B0604020202020204" pitchFamily="34" charset="0"/>
              </a:rPr>
              <a:t>Любят выделяться.</a:t>
            </a:r>
          </a:p>
          <a:p>
            <a:pPr marL="0" indent="0">
              <a:buFontTx/>
              <a:buNone/>
              <a:defRPr/>
            </a:pPr>
            <a:r>
              <a:rPr kumimoji="0" lang="ru-RU" dirty="0">
                <a:latin typeface="Arial" panose="020B0604020202020204" pitchFamily="34" charset="0"/>
                <a:cs typeface="Arial" panose="020B0604020202020204" pitchFamily="34" charset="0"/>
              </a:rPr>
              <a:t>Любят победу.</a:t>
            </a:r>
          </a:p>
          <a:p>
            <a:pPr marL="0" indent="0">
              <a:buFontTx/>
              <a:buNone/>
              <a:defRPr/>
            </a:pPr>
            <a:r>
              <a:rPr kumimoji="0" lang="ru-RU" dirty="0">
                <a:latin typeface="Arial" panose="020B0604020202020204" pitchFamily="34" charset="0"/>
                <a:cs typeface="Arial" panose="020B0604020202020204" pitchFamily="34" charset="0"/>
              </a:rPr>
              <a:t>Любят наряжаться.</a:t>
            </a:r>
          </a:p>
          <a:p>
            <a:pPr marL="0" indent="0">
              <a:buFontTx/>
              <a:buNone/>
              <a:defRPr/>
            </a:pPr>
            <a:r>
              <a:rPr kumimoji="0" lang="ru-RU" dirty="0">
                <a:latin typeface="Arial" panose="020B0604020202020204" pitchFamily="34" charset="0"/>
                <a:cs typeface="Arial" panose="020B0604020202020204" pitchFamily="34" charset="0"/>
              </a:rPr>
              <a:t>Победа важней экономического</a:t>
            </a:r>
          </a:p>
          <a:p>
            <a:pPr marL="0" indent="0">
              <a:buFontTx/>
              <a:buNone/>
              <a:defRPr/>
            </a:pPr>
            <a:r>
              <a:rPr kumimoji="0" lang="ru-RU" dirty="0">
                <a:latin typeface="Arial" panose="020B0604020202020204" pitchFamily="34" charset="0"/>
                <a:cs typeface="Arial" panose="020B0604020202020204" pitchFamily="34" charset="0"/>
              </a:rPr>
              <a:t>эффекта</a:t>
            </a:r>
            <a:endParaRPr kumimoji="0"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kumimoji="0"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82" name="Заголовок 2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96523"/>
          </a:xfrm>
        </p:spPr>
        <p:txBody>
          <a:bodyPr/>
          <a:lstStyle/>
          <a:p>
            <a:pPr algn="ctr">
              <a:defRPr/>
            </a:pPr>
            <a:r>
              <a:rPr kumimoji="0" lang="ru-RU" b="1" dirty="0">
                <a:solidFill>
                  <a:schemeClr val="accent2">
                    <a:lumMod val="50000"/>
                  </a:schemeClr>
                </a:solidFill>
                <a:cs typeface="Times New Roman" charset="0"/>
              </a:rPr>
              <a:t>Теория пяти поколений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2" y="2781300"/>
            <a:ext cx="4895849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3803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Объект 1"/>
          <p:cNvSpPr>
            <a:spLocks noGrp="1"/>
          </p:cNvSpPr>
          <p:nvPr>
            <p:ph idx="1"/>
          </p:nvPr>
        </p:nvSpPr>
        <p:spPr>
          <a:xfrm>
            <a:off x="899032" y="1859536"/>
            <a:ext cx="10256648" cy="4009558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kumimoji="0" lang="ru-RU" b="1" dirty="0">
                <a:solidFill>
                  <a:srgbClr val="C00000"/>
                </a:solidFill>
                <a:cs typeface="Times New Roman" charset="0"/>
              </a:rPr>
              <a:t>3.Поколение X (19</a:t>
            </a:r>
            <a:r>
              <a:rPr kumimoji="0" lang="en-US" b="1" dirty="0">
                <a:solidFill>
                  <a:srgbClr val="C00000"/>
                </a:solidFill>
                <a:cs typeface="Times New Roman" charset="0"/>
              </a:rPr>
              <a:t>7</a:t>
            </a:r>
            <a:r>
              <a:rPr kumimoji="0" lang="ru-RU" b="1" dirty="0">
                <a:solidFill>
                  <a:srgbClr val="C00000"/>
                </a:solidFill>
                <a:cs typeface="Times New Roman" charset="0"/>
              </a:rPr>
              <a:t>0- 19</a:t>
            </a:r>
            <a:r>
              <a:rPr kumimoji="0" lang="en-US" b="1" dirty="0">
                <a:solidFill>
                  <a:srgbClr val="C00000"/>
                </a:solidFill>
                <a:cs typeface="Times New Roman" charset="0"/>
              </a:rPr>
              <a:t>8</a:t>
            </a:r>
            <a:r>
              <a:rPr kumimoji="0" lang="ru-RU" b="1" dirty="0">
                <a:solidFill>
                  <a:srgbClr val="C00000"/>
                </a:solidFill>
                <a:cs typeface="Times New Roman" charset="0"/>
              </a:rPr>
              <a:t>9 </a:t>
            </a:r>
            <a:r>
              <a:rPr kumimoji="0" lang="ru-RU" b="1" dirty="0" err="1">
                <a:solidFill>
                  <a:srgbClr val="C00000"/>
                </a:solidFill>
                <a:cs typeface="Times New Roman" charset="0"/>
              </a:rPr>
              <a:t>гг</a:t>
            </a:r>
            <a:r>
              <a:rPr kumimoji="0" lang="ru-RU" b="1" dirty="0">
                <a:solidFill>
                  <a:srgbClr val="C00000"/>
                </a:solidFill>
                <a:cs typeface="Times New Roman" charset="0"/>
              </a:rPr>
              <a:t>).</a:t>
            </a:r>
          </a:p>
          <a:p>
            <a:pPr marL="0" indent="0">
              <a:buFontTx/>
              <a:buNone/>
              <a:defRPr/>
            </a:pPr>
            <a:r>
              <a:rPr kumimoji="0" lang="ru-RU" dirty="0">
                <a:cs typeface="Times New Roman" charset="0"/>
              </a:rPr>
              <a:t>Готовность к изменениям,</a:t>
            </a:r>
          </a:p>
          <a:p>
            <a:pPr marL="0" indent="0">
              <a:buFontTx/>
              <a:buNone/>
              <a:defRPr/>
            </a:pPr>
            <a:r>
              <a:rPr kumimoji="0" lang="ru-RU" dirty="0">
                <a:cs typeface="Times New Roman" charset="0"/>
              </a:rPr>
              <a:t>техническая</a:t>
            </a:r>
          </a:p>
          <a:p>
            <a:pPr marL="0" indent="0">
              <a:buFontTx/>
              <a:buNone/>
              <a:defRPr/>
            </a:pPr>
            <a:r>
              <a:rPr kumimoji="0" lang="ru-RU" dirty="0">
                <a:cs typeface="Times New Roman" charset="0"/>
              </a:rPr>
              <a:t>грамотность,</a:t>
            </a:r>
          </a:p>
          <a:p>
            <a:pPr marL="0" indent="0">
              <a:buFontTx/>
              <a:buNone/>
              <a:defRPr/>
            </a:pPr>
            <a:r>
              <a:rPr kumimoji="0" lang="ru-RU" dirty="0" err="1">
                <a:cs typeface="Times New Roman" charset="0"/>
              </a:rPr>
              <a:t>трудоголизм</a:t>
            </a:r>
            <a:r>
              <a:rPr kumimoji="0" lang="ru-RU" dirty="0">
                <a:cs typeface="Times New Roman" charset="0"/>
              </a:rPr>
              <a:t>,</a:t>
            </a:r>
          </a:p>
          <a:p>
            <a:pPr marL="0" indent="0">
              <a:buFontTx/>
              <a:buNone/>
              <a:defRPr/>
            </a:pPr>
            <a:r>
              <a:rPr kumimoji="0" lang="ru-RU" dirty="0">
                <a:cs typeface="Times New Roman" charset="0"/>
              </a:rPr>
              <a:t>Результативность, </a:t>
            </a:r>
          </a:p>
          <a:p>
            <a:pPr marL="0" indent="0">
              <a:buFontTx/>
              <a:buNone/>
              <a:defRPr/>
            </a:pPr>
            <a:r>
              <a:rPr kumimoji="0" lang="ru-RU" dirty="0">
                <a:cs typeface="Times New Roman" charset="0"/>
              </a:rPr>
              <a:t>Готовность к </a:t>
            </a:r>
          </a:p>
          <a:p>
            <a:pPr marL="0" indent="0">
              <a:buFontTx/>
              <a:buNone/>
              <a:defRPr/>
            </a:pPr>
            <a:r>
              <a:rPr kumimoji="0" lang="ru-RU" dirty="0">
                <a:cs typeface="Times New Roman" charset="0"/>
              </a:rPr>
              <a:t>неожиданностям.</a:t>
            </a:r>
          </a:p>
        </p:txBody>
      </p:sp>
      <p:sp>
        <p:nvSpPr>
          <p:cNvPr id="98306" name="Заголовок 2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73363"/>
          </a:xfrm>
        </p:spPr>
        <p:txBody>
          <a:bodyPr/>
          <a:lstStyle/>
          <a:p>
            <a:pPr algn="ctr">
              <a:defRPr/>
            </a:pPr>
            <a:r>
              <a:rPr kumimoji="0" lang="ru-RU" b="1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Теория пяти поколений</a:t>
            </a:r>
          </a:p>
        </p:txBody>
      </p:sp>
      <p:pic>
        <p:nvPicPr>
          <p:cNvPr id="31747" name="Изображение 7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753" y="2920735"/>
            <a:ext cx="4792133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8020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97280" y="1845734"/>
            <a:ext cx="8369449" cy="2173016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kumimoji="0" lang="ru-RU" b="1" dirty="0">
                <a:solidFill>
                  <a:srgbClr val="C00000"/>
                </a:solidFill>
                <a:cs typeface="Times New Roman" pitchFamily="18" charset="0"/>
              </a:rPr>
              <a:t>4. Поколение </a:t>
            </a:r>
            <a:r>
              <a:rPr kumimoji="0" lang="en-US" b="1" dirty="0">
                <a:solidFill>
                  <a:srgbClr val="C00000"/>
                </a:solidFill>
                <a:cs typeface="Times New Roman" pitchFamily="18" charset="0"/>
              </a:rPr>
              <a:t>Y</a:t>
            </a:r>
            <a:r>
              <a:rPr kumimoji="0" lang="ru-RU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kumimoji="0" lang="en-US" b="1" dirty="0">
                <a:solidFill>
                  <a:srgbClr val="C00000"/>
                </a:solidFill>
                <a:cs typeface="Times New Roman" pitchFamily="18" charset="0"/>
              </a:rPr>
              <a:t>(1990-2010 </a:t>
            </a:r>
            <a:r>
              <a:rPr kumimoji="0" lang="ru-RU" b="1" dirty="0" err="1">
                <a:solidFill>
                  <a:srgbClr val="C00000"/>
                </a:solidFill>
                <a:cs typeface="Times New Roman" pitchFamily="18" charset="0"/>
              </a:rPr>
              <a:t>гг</a:t>
            </a:r>
            <a:r>
              <a:rPr kumimoji="0" lang="ru-RU" b="1" dirty="0">
                <a:solidFill>
                  <a:srgbClr val="C00000"/>
                </a:solidFill>
                <a:cs typeface="Times New Roman" pitchFamily="18" charset="0"/>
              </a:rPr>
              <a:t>).</a:t>
            </a:r>
          </a:p>
          <a:p>
            <a:pPr marL="0" indent="0">
              <a:buFontTx/>
              <a:buNone/>
              <a:defRPr/>
            </a:pPr>
            <a:r>
              <a:rPr kumimoji="0" lang="ru-RU" dirty="0">
                <a:cs typeface="Times New Roman" pitchFamily="18" charset="0"/>
              </a:rPr>
              <a:t>Поколение, которое пробовало все.</a:t>
            </a:r>
          </a:p>
          <a:p>
            <a:pPr marL="0" indent="0">
              <a:buFontTx/>
              <a:buNone/>
              <a:defRPr/>
            </a:pPr>
            <a:r>
              <a:rPr kumimoji="0" lang="ru-RU" dirty="0">
                <a:cs typeface="Times New Roman" pitchFamily="18" charset="0"/>
              </a:rPr>
              <a:t>Главная ценность : отдыхать, путешествовать,</a:t>
            </a:r>
          </a:p>
          <a:p>
            <a:pPr marL="0" indent="0">
              <a:buFontTx/>
              <a:buNone/>
              <a:defRPr/>
            </a:pPr>
            <a:r>
              <a:rPr kumimoji="0" lang="ru-RU" dirty="0">
                <a:cs typeface="Times New Roman" pitchFamily="18" charset="0"/>
              </a:rPr>
              <a:t>общаться с друзьями,  </a:t>
            </a:r>
          </a:p>
          <a:p>
            <a:pPr marL="0" indent="0">
              <a:buFontTx/>
              <a:buNone/>
              <a:defRPr/>
            </a:pPr>
            <a:r>
              <a:rPr kumimoji="0" lang="ru-RU" dirty="0">
                <a:cs typeface="Times New Roman" pitchFamily="18" charset="0"/>
              </a:rPr>
              <a:t>Преобладает принцип удовольствия.</a:t>
            </a:r>
          </a:p>
          <a:p>
            <a:pPr>
              <a:defRPr/>
            </a:pPr>
            <a:endParaRPr kumimoji="0" lang="ru-RU" dirty="0"/>
          </a:p>
        </p:txBody>
      </p:sp>
      <p:sp>
        <p:nvSpPr>
          <p:cNvPr id="99330" name="Заголовок 2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27151"/>
          </a:xfrm>
        </p:spPr>
        <p:txBody>
          <a:bodyPr/>
          <a:lstStyle/>
          <a:p>
            <a:pPr algn="ctr">
              <a:defRPr/>
            </a:pPr>
            <a:r>
              <a:rPr kumimoji="0" lang="ru-RU" b="1" dirty="0">
                <a:solidFill>
                  <a:schemeClr val="accent2">
                    <a:lumMod val="50000"/>
                  </a:schemeClr>
                </a:solidFill>
                <a:cs typeface="Times New Roman" charset="0"/>
              </a:rPr>
              <a:t>Теория пяти поколений</a:t>
            </a:r>
          </a:p>
        </p:txBody>
      </p:sp>
      <p:pic>
        <p:nvPicPr>
          <p:cNvPr id="32771" name="Изображение 4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390" y="3896324"/>
            <a:ext cx="4967899" cy="20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730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Объект 1"/>
          <p:cNvSpPr>
            <a:spLocks noGrp="1"/>
          </p:cNvSpPr>
          <p:nvPr>
            <p:ph idx="1"/>
          </p:nvPr>
        </p:nvSpPr>
        <p:spPr>
          <a:xfrm>
            <a:off x="1214077" y="2051636"/>
            <a:ext cx="9685708" cy="401889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kumimoji="0" lang="ru-RU" b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5</a:t>
            </a:r>
            <a:r>
              <a:rPr kumimoji="0"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Поколение </a:t>
            </a:r>
            <a:r>
              <a:rPr kumimoji="0"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kumimoji="0"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r>
              <a:rPr kumimoji="0" lang="ru-R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«Рожденные с гаджетами»</a:t>
            </a:r>
          </a:p>
          <a:p>
            <a:pPr marL="0" indent="0">
              <a:buFontTx/>
              <a:buNone/>
              <a:defRPr/>
            </a:pPr>
            <a:r>
              <a:rPr kumimoji="0" lang="ru-RU" dirty="0">
                <a:latin typeface="Arial" panose="020B0604020202020204" pitchFamily="34" charset="0"/>
                <a:cs typeface="Arial" panose="020B0604020202020204" pitchFamily="34" charset="0"/>
              </a:rPr>
              <a:t>Интуитивно развиты.</a:t>
            </a:r>
          </a:p>
          <a:p>
            <a:pPr marL="0" indent="0">
              <a:buFontTx/>
              <a:buNone/>
              <a:defRPr/>
            </a:pPr>
            <a:r>
              <a:rPr kumimoji="0" lang="ru-RU" dirty="0">
                <a:latin typeface="Arial" panose="020B0604020202020204" pitchFamily="34" charset="0"/>
                <a:cs typeface="Arial" panose="020B0604020202020204" pitchFamily="34" charset="0"/>
              </a:rPr>
              <a:t>Не пользуются инструкциями,</a:t>
            </a:r>
          </a:p>
          <a:p>
            <a:pPr marL="0" indent="0">
              <a:buFontTx/>
              <a:buNone/>
              <a:defRPr/>
            </a:pPr>
            <a:r>
              <a:rPr kumimoji="0" lang="ru-RU" dirty="0">
                <a:latin typeface="Arial" panose="020B0604020202020204" pitchFamily="34" charset="0"/>
                <a:cs typeface="Arial" panose="020B0604020202020204" pitchFamily="34" charset="0"/>
              </a:rPr>
              <a:t>чтобы понять как работает вещь.</a:t>
            </a:r>
          </a:p>
          <a:p>
            <a:pPr marL="0" indent="0">
              <a:buFontTx/>
              <a:buNone/>
              <a:defRPr/>
            </a:pPr>
            <a:endParaRPr kumimoji="0"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54" name="Заголовок 2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34836"/>
          </a:xfrm>
        </p:spPr>
        <p:txBody>
          <a:bodyPr/>
          <a:lstStyle/>
          <a:p>
            <a:pPr algn="ctr">
              <a:defRPr/>
            </a:pPr>
            <a:r>
              <a:rPr kumimoji="0"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Теория пяти поколений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33" y="3573463"/>
            <a:ext cx="4853517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8235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>
            <a:extLst>
              <a:ext uri="{FF2B5EF4-FFF2-40B4-BE49-F238E27FC236}">
                <a16:creationId xmlns:a16="http://schemas.microsoft.com/office/drawing/2014/main" id="{8E9A738E-5919-634B-B63B-3EF2CBA64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91260"/>
          </a:xfrm>
        </p:spPr>
        <p:txBody>
          <a:bodyPr/>
          <a:lstStyle/>
          <a:p>
            <a:pPr algn="ctr"/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Теория поколений и рынок труда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6E08DEB4-1182-8D40-9723-D30B8723E5CB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363254" y="1498601"/>
          <a:ext cx="11373632" cy="47619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1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7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4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Поколение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7" marR="52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Условия формирования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7" marR="52567" marT="0" marB="0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Поведение на рынке труда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7" marR="52567" marT="0" marB="0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6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Бэби-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бумеры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1943-1963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7" marR="52567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Советская оттепель, 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покорение космоса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холодная война,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СССР как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мировая  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супердержава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 единые стандарты обучения в школах и гарантированность медобслуживания.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7" marR="5256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Оптимизм, заинтересованность в личностном росте и вознаграждении, в то же время коллективизм и командный дух, культ молодости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7" marR="5256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6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Поколение X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1963-1984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7" marR="52567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Продолжение холодной войны, 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перестройка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 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наркотики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 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война в Афганистане.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7" marR="5256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Готовность к изменениям, возможность выбора, глобальная информированность, техническая грамотность, индивидуализм, стремление учиться в течение всей жизни, неформальность взглядов, поиск эмоций, прагматизм, надежда на себя, 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равноправие полов.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7" marR="5256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5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Поколение Y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(миллениум)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1984-2000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7" marR="52567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Распад СССР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 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теракты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и военные конфликты, 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атипичная пневмония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развитие цифровых технологий, 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мобильные телефоны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и 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Интернет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7" marR="5256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Гражданский долг и мораль, ответственность.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Стремление</a:t>
                      </a:r>
                      <a:r>
                        <a:rPr kumimoji="0"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 свободе и независимости, быстрому профессиональному росту,</a:t>
                      </a: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немедленному вознаграждению,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предпочтение проектной работы, удаленной занятости.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7" marR="5256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3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Поколение Z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2000-2016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7" marR="52567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интернета, смартфоны, продукты массового потребления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7" marR="5256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Это поколение</a:t>
                      </a:r>
                      <a:r>
                        <a:rPr kumimoji="0"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еще не массово вышло на рынок  труда. Е</a:t>
                      </a:r>
                      <a:r>
                        <a:rPr kumimoji="0" lang="ru-RU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сть предположение они станут самым предприимчивым, разнообразным и образованным поколением в мире.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7" marR="52567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9037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1D557-3956-4E8E-9D4C-A7B37B8B7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631" y="3180837"/>
            <a:ext cx="6966173" cy="1487344"/>
          </a:xfrm>
        </p:spPr>
        <p:txBody>
          <a:bodyPr>
            <a:normAutofit fontScale="90000"/>
          </a:bodyPr>
          <a:lstStyle/>
          <a:p>
            <a:r>
              <a:rPr lang="en-US" sz="34400" dirty="0">
                <a:solidFill>
                  <a:srgbClr val="0041B6"/>
                </a:solidFill>
              </a:rPr>
              <a:t>Z</a:t>
            </a:r>
            <a:endParaRPr lang="ru-RU" sz="34400" dirty="0">
              <a:solidFill>
                <a:srgbClr val="0041B6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640E77F-6F36-4CE4-8E53-B324CB6992A6}"/>
              </a:ext>
            </a:extLst>
          </p:cNvPr>
          <p:cNvSpPr txBox="1">
            <a:spLocks/>
          </p:cNvSpPr>
          <p:nvPr/>
        </p:nvSpPr>
        <p:spPr>
          <a:xfrm>
            <a:off x="3969256" y="1637159"/>
            <a:ext cx="6966173" cy="1487344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1"/>
                </a:solidFill>
                <a:latin typeface="Geometria" charset="0"/>
                <a:ea typeface="Geometria" charset="0"/>
                <a:cs typeface="Geometria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200" dirty="0" err="1">
                <a:solidFill>
                  <a:srgbClr val="0041B6"/>
                </a:solidFill>
              </a:rPr>
              <a:t>Центениалы</a:t>
            </a:r>
            <a:endParaRPr lang="ru-RU" sz="3200" dirty="0">
              <a:solidFill>
                <a:srgbClr val="0041B6"/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100" dirty="0">
              <a:solidFill>
                <a:srgbClr val="0041B6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2400" dirty="0">
                <a:solidFill>
                  <a:srgbClr val="0041B6"/>
                </a:solidFill>
              </a:rPr>
              <a:t>2000-2020</a:t>
            </a:r>
            <a:endParaRPr lang="ru-RU" sz="2400" dirty="0">
              <a:solidFill>
                <a:srgbClr val="0041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059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7" descr="Изображение выглядит как внутренний, человек, стена, малыш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5377229-6A48-4929-ACE7-6F5FE35DAA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44" r="36117" b="-1"/>
          <a:stretch/>
        </p:blipFill>
        <p:spPr>
          <a:xfrm>
            <a:off x="29" y="3727"/>
            <a:ext cx="5504889" cy="68505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BA5DB7-BF33-463C-AE3A-DD318F534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F15C83A-55F3-45C2-9E04-FED4704EF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094" y="2877154"/>
            <a:ext cx="5133473" cy="363928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</a:rPr>
              <a:t>Интернет – источник информации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</a:rPr>
              <a:t>Интернет – площадка для развития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</a:rPr>
              <a:t>Интернет – средство общения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</a:rPr>
              <a:t>Воспринимают быстро, но маленькими порциями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</a:rPr>
              <a:t>Воспринимают только интересное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</a:rPr>
              <a:t>Концентрация внимания до 8 секунд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Параллелограмм 11">
            <a:extLst>
              <a:ext uri="{FF2B5EF4-FFF2-40B4-BE49-F238E27FC236}">
                <a16:creationId xmlns:a16="http://schemas.microsoft.com/office/drawing/2014/main" id="{C0B2E146-EC0F-476B-897C-A20B6D640D1A}"/>
              </a:ext>
            </a:extLst>
          </p:cNvPr>
          <p:cNvSpPr/>
          <p:nvPr/>
        </p:nvSpPr>
        <p:spPr>
          <a:xfrm>
            <a:off x="1474196" y="373530"/>
            <a:ext cx="5259296" cy="1329764"/>
          </a:xfrm>
          <a:prstGeom prst="parallelogram">
            <a:avLst>
              <a:gd name="adj" fmla="val 71670"/>
            </a:avLst>
          </a:prstGeom>
          <a:solidFill>
            <a:srgbClr val="F54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rgbClr val="FFFFFF"/>
                </a:solidFill>
              </a:rPr>
              <a:t>С гаджетом в руке</a:t>
            </a:r>
          </a:p>
        </p:txBody>
      </p:sp>
      <p:sp>
        <p:nvSpPr>
          <p:cNvPr id="14" name="Параллелограмм 13">
            <a:extLst>
              <a:ext uri="{FF2B5EF4-FFF2-40B4-BE49-F238E27FC236}">
                <a16:creationId xmlns:a16="http://schemas.microsoft.com/office/drawing/2014/main" id="{7CC1200D-531D-476E-BF44-C5BB9B39514A}"/>
              </a:ext>
            </a:extLst>
          </p:cNvPr>
          <p:cNvSpPr/>
          <p:nvPr/>
        </p:nvSpPr>
        <p:spPr>
          <a:xfrm>
            <a:off x="8550443" y="177394"/>
            <a:ext cx="3641557" cy="640755"/>
          </a:xfrm>
          <a:prstGeom prst="parallelogram">
            <a:avLst>
              <a:gd name="adj" fmla="val 71659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FFFFFF"/>
                </a:solidFill>
              </a:rPr>
              <a:t>Какие они?</a:t>
            </a:r>
          </a:p>
        </p:txBody>
      </p:sp>
    </p:spTree>
    <p:extLst>
      <p:ext uri="{BB962C8B-B14F-4D97-AF65-F5344CB8AC3E}">
        <p14:creationId xmlns:p14="http://schemas.microsoft.com/office/powerpoint/2010/main" val="28846924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человек, сидит, внутренний, ребе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7C28E8F-A46B-40EB-80B2-CD9C43AD5C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95" t="3523" r="28165" b="24442"/>
          <a:stretch/>
        </p:blipFill>
        <p:spPr>
          <a:xfrm>
            <a:off x="0" y="0"/>
            <a:ext cx="5261811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6BA5DB7-BF33-463C-AE3A-DD318F534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F15C83A-55F3-45C2-9E04-FED4704EF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536998"/>
            <a:ext cx="4977579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</a:rPr>
              <a:t>Иногда «уходят» в себя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</a:rPr>
              <a:t>Ценят честность и откровенность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</a:rPr>
              <a:t>Нуждаются в поддержке и наставничестве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</a:rPr>
              <a:t>С трудом распознают человеческие эмоции в реальной жизни</a:t>
            </a:r>
          </a:p>
          <a:p>
            <a:pPr marL="0" indent="0">
              <a:buNone/>
            </a:pP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10" name="Параллелограмм 9">
            <a:extLst>
              <a:ext uri="{FF2B5EF4-FFF2-40B4-BE49-F238E27FC236}">
                <a16:creationId xmlns:a16="http://schemas.microsoft.com/office/drawing/2014/main" id="{63EA7EB8-A92A-498F-8BDB-EE06202D3023}"/>
              </a:ext>
            </a:extLst>
          </p:cNvPr>
          <p:cNvSpPr/>
          <p:nvPr/>
        </p:nvSpPr>
        <p:spPr>
          <a:xfrm>
            <a:off x="4074694" y="497772"/>
            <a:ext cx="5519723" cy="1541453"/>
          </a:xfrm>
          <a:prstGeom prst="parallelogram">
            <a:avLst>
              <a:gd name="adj" fmla="val 71670"/>
            </a:avLst>
          </a:prstGeom>
          <a:solidFill>
            <a:srgbClr val="F54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rgbClr val="FFFFFF"/>
                </a:solidFill>
              </a:rPr>
              <a:t>Нуждаются в безопасности</a:t>
            </a:r>
          </a:p>
        </p:txBody>
      </p:sp>
      <p:sp>
        <p:nvSpPr>
          <p:cNvPr id="15" name="Параллелограмм 14">
            <a:extLst>
              <a:ext uri="{FF2B5EF4-FFF2-40B4-BE49-F238E27FC236}">
                <a16:creationId xmlns:a16="http://schemas.microsoft.com/office/drawing/2014/main" id="{EDCEDE36-EB55-44D1-811C-2AF8CCC3086B}"/>
              </a:ext>
            </a:extLst>
          </p:cNvPr>
          <p:cNvSpPr/>
          <p:nvPr/>
        </p:nvSpPr>
        <p:spPr>
          <a:xfrm>
            <a:off x="8550443" y="177394"/>
            <a:ext cx="3641557" cy="640755"/>
          </a:xfrm>
          <a:prstGeom prst="parallelogram">
            <a:avLst>
              <a:gd name="adj" fmla="val 71659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FFFFFF"/>
                </a:solidFill>
              </a:rPr>
              <a:t>Какие они?</a:t>
            </a:r>
          </a:p>
        </p:txBody>
      </p:sp>
    </p:spTree>
    <p:extLst>
      <p:ext uri="{BB962C8B-B14F-4D97-AF65-F5344CB8AC3E}">
        <p14:creationId xmlns:p14="http://schemas.microsoft.com/office/powerpoint/2010/main" val="9637458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человек, внутренний, ребенок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547B48D-4B9E-4EA8-96F9-7A1CE837B5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24" r="31234" b="-2"/>
          <a:stretch/>
        </p:blipFill>
        <p:spPr>
          <a:xfrm>
            <a:off x="3" y="250094"/>
            <a:ext cx="5309911" cy="66079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6BA5DB7-BF33-463C-AE3A-DD318F534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F15C83A-55F3-45C2-9E04-FED4704EF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3" y="2421685"/>
            <a:ext cx="4977579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</a:rPr>
              <a:t>Постоянно в режиме многозадачности, иначе - скучно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</a:rPr>
              <a:t>Нетерпеливы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</a:rPr>
              <a:t>Ориентированы на достижение краткосрочных целей</a:t>
            </a:r>
          </a:p>
          <a:p>
            <a:pPr marL="0" indent="0">
              <a:buNone/>
            </a:pPr>
            <a:endParaRPr lang="ru-RU" sz="15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sz="15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11" name="Параллелограмм 10">
            <a:extLst>
              <a:ext uri="{FF2B5EF4-FFF2-40B4-BE49-F238E27FC236}">
                <a16:creationId xmlns:a16="http://schemas.microsoft.com/office/drawing/2014/main" id="{7E529C27-9CAD-4605-B89B-9DAA2A06A747}"/>
              </a:ext>
            </a:extLst>
          </p:cNvPr>
          <p:cNvSpPr/>
          <p:nvPr/>
        </p:nvSpPr>
        <p:spPr>
          <a:xfrm>
            <a:off x="4074694" y="497772"/>
            <a:ext cx="5519723" cy="1541453"/>
          </a:xfrm>
          <a:prstGeom prst="parallelogram">
            <a:avLst>
              <a:gd name="adj" fmla="val 71670"/>
            </a:avLst>
          </a:prstGeom>
          <a:solidFill>
            <a:srgbClr val="F54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rgbClr val="FFFFFF"/>
                </a:solidFill>
              </a:rPr>
              <a:t>Гиперактивны</a:t>
            </a:r>
          </a:p>
        </p:txBody>
      </p:sp>
      <p:sp>
        <p:nvSpPr>
          <p:cNvPr id="12" name="Параллелограмм 11">
            <a:extLst>
              <a:ext uri="{FF2B5EF4-FFF2-40B4-BE49-F238E27FC236}">
                <a16:creationId xmlns:a16="http://schemas.microsoft.com/office/drawing/2014/main" id="{5423B72F-EB65-4695-BBB3-25B07666A498}"/>
              </a:ext>
            </a:extLst>
          </p:cNvPr>
          <p:cNvSpPr/>
          <p:nvPr/>
        </p:nvSpPr>
        <p:spPr>
          <a:xfrm>
            <a:off x="8550443" y="177394"/>
            <a:ext cx="3641557" cy="640755"/>
          </a:xfrm>
          <a:prstGeom prst="parallelogram">
            <a:avLst>
              <a:gd name="adj" fmla="val 71659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FFFFFF"/>
                </a:solidFill>
              </a:rPr>
              <a:t>Какие они?</a:t>
            </a:r>
          </a:p>
        </p:txBody>
      </p:sp>
    </p:spTree>
    <p:extLst>
      <p:ext uri="{BB962C8B-B14F-4D97-AF65-F5344CB8AC3E}">
        <p14:creationId xmlns:p14="http://schemas.microsoft.com/office/powerpoint/2010/main" val="3143796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3C2A9-F64B-E047-93A4-D2D982AA4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32" y="585355"/>
            <a:ext cx="11713919" cy="914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«Покупатель» на рынке труда </a:t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собственник средств производства, выступающий как работодатель</a:t>
            </a:r>
          </a:p>
        </p:txBody>
      </p:sp>
      <p:sp>
        <p:nvSpPr>
          <p:cNvPr id="15362" name="Текст 3">
            <a:extLst>
              <a:ext uri="{FF2B5EF4-FFF2-40B4-BE49-F238E27FC236}">
                <a16:creationId xmlns:a16="http://schemas.microsoft.com/office/drawing/2014/main" id="{9E091727-CFA5-5346-ADFC-ABAAE4960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696" y="1851025"/>
            <a:ext cx="5955348" cy="6858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Занятое население России в 2018 году, </a:t>
            </a:r>
            <a:b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72 577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</a:t>
            </a:r>
            <a:r>
              <a:rPr lang="ru-RU" altLang="ru-RU" sz="18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5363" name="Текст 5">
            <a:extLst>
              <a:ext uri="{FF2B5EF4-FFF2-40B4-BE49-F238E27FC236}">
                <a16:creationId xmlns:a16="http://schemas.microsoft.com/office/drawing/2014/main" id="{CCBAC0B9-4071-A244-83EA-4A3A634337EB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6358573" y="1781182"/>
            <a:ext cx="5506955" cy="6858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rgbClr val="C00000"/>
                </a:solidFill>
              </a:rPr>
              <a:t>Работающие не по найму, тыс. чел.</a:t>
            </a:r>
          </a:p>
        </p:txBody>
      </p:sp>
      <p:graphicFrame>
        <p:nvGraphicFramePr>
          <p:cNvPr id="3" name="Содержимое 7">
            <a:extLst>
              <a:ext uri="{FF2B5EF4-FFF2-40B4-BE49-F238E27FC236}">
                <a16:creationId xmlns:a16="http://schemas.microsoft.com/office/drawing/2014/main" id="{42707C3E-1644-F04E-AE94-A83B0A52C4AE}"/>
              </a:ext>
            </a:extLst>
          </p:cNvPr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24182595"/>
              </p:ext>
            </p:extLst>
          </p:nvPr>
        </p:nvGraphicFramePr>
        <p:xfrm>
          <a:off x="827067" y="2536825"/>
          <a:ext cx="39655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Содержимое 8">
            <a:extLst>
              <a:ext uri="{FF2B5EF4-FFF2-40B4-BE49-F238E27FC236}">
                <a16:creationId xmlns:a16="http://schemas.microsoft.com/office/drawing/2014/main" id="{4B861067-C71F-7C40-8949-52F0138387E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04276213"/>
              </p:ext>
            </p:extLst>
          </p:nvPr>
        </p:nvGraphicFramePr>
        <p:xfrm>
          <a:off x="4792642" y="2372648"/>
          <a:ext cx="6814073" cy="4649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80706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0041B6"/>
                </a:solidFill>
              </a:rPr>
              <a:t>Как их привлечь?</a:t>
            </a:r>
            <a:endParaRPr lang="en-US" dirty="0">
              <a:solidFill>
                <a:srgbClr val="0041B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12434" y="3594127"/>
            <a:ext cx="24404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9600" b="1" dirty="0">
                <a:solidFill>
                  <a:srgbClr val="2C3D50"/>
                </a:solidFill>
                <a:latin typeface="Geometria ExtraBold" charset="0"/>
                <a:ea typeface="Geometria ExtraBold" charset="0"/>
                <a:cs typeface="Geometria ExtraBold" charset="0"/>
              </a:rPr>
              <a:t>0</a:t>
            </a:r>
            <a:r>
              <a:rPr lang="en-US" sz="9600" b="1" dirty="0">
                <a:solidFill>
                  <a:srgbClr val="2C3D50"/>
                </a:solidFill>
                <a:latin typeface="Geometria ExtraBold" charset="0"/>
                <a:ea typeface="Geometria ExtraBold" charset="0"/>
                <a:cs typeface="Geometria ExtraBold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255952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>
            <a:extLst>
              <a:ext uri="{FF2B5EF4-FFF2-40B4-BE49-F238E27FC236}">
                <a16:creationId xmlns:a16="http://schemas.microsoft.com/office/drawing/2014/main" id="{9BD9C065-A036-4485-B6BE-2412E5A3BF79}"/>
              </a:ext>
            </a:extLst>
          </p:cNvPr>
          <p:cNvSpPr/>
          <p:nvPr/>
        </p:nvSpPr>
        <p:spPr>
          <a:xfrm>
            <a:off x="5089452" y="1583161"/>
            <a:ext cx="2078360" cy="17191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BC4F1A-1B69-41CF-9EFA-22B2A8C3041A}"/>
              </a:ext>
            </a:extLst>
          </p:cNvPr>
          <p:cNvSpPr txBox="1"/>
          <p:nvPr/>
        </p:nvSpPr>
        <p:spPr>
          <a:xfrm>
            <a:off x="315764" y="6364114"/>
            <a:ext cx="10464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FFFFFF">
                    <a:lumMod val="50000"/>
                  </a:srgbClr>
                </a:solidFill>
                <a:latin typeface="Geometria"/>
                <a:cs typeface="+mn-cs"/>
              </a:rPr>
              <a:t>Источник: </a:t>
            </a:r>
            <a:r>
              <a:rPr lang="en-US" sz="1400" dirty="0">
                <a:solidFill>
                  <a:srgbClr val="FFFFFF">
                    <a:lumMod val="50000"/>
                  </a:srgbClr>
                </a:solidFill>
                <a:latin typeface="Geometria"/>
                <a:cs typeface="+mn-cs"/>
              </a:rPr>
              <a:t>Global Web Index,</a:t>
            </a:r>
            <a:r>
              <a:rPr lang="ru-RU" sz="1400" dirty="0">
                <a:solidFill>
                  <a:srgbClr val="FFFFFF">
                    <a:lumMod val="50000"/>
                  </a:srgbClr>
                </a:solidFill>
                <a:latin typeface="Geometria"/>
                <a:cs typeface="+mn-cs"/>
              </a:rPr>
              <a:t> 2017</a:t>
            </a:r>
            <a:r>
              <a:rPr lang="en-US" sz="1400" dirty="0">
                <a:solidFill>
                  <a:srgbClr val="FFFFFF">
                    <a:lumMod val="50000"/>
                  </a:srgbClr>
                </a:solidFill>
                <a:latin typeface="Geometria"/>
                <a:cs typeface="+mn-cs"/>
              </a:rPr>
              <a:t> </a:t>
            </a:r>
            <a:endParaRPr lang="ru-RU" sz="1400" dirty="0">
              <a:solidFill>
                <a:srgbClr val="FFFFFF">
                  <a:lumMod val="50000"/>
                </a:srgbClr>
              </a:solidFill>
              <a:latin typeface="Geometria"/>
              <a:cs typeface="+mn-cs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2F84BA7-66A1-4754-9247-5DFCB23F03C1}"/>
              </a:ext>
            </a:extLst>
          </p:cNvPr>
          <p:cNvGrpSpPr/>
          <p:nvPr/>
        </p:nvGrpSpPr>
        <p:grpSpPr>
          <a:xfrm>
            <a:off x="491188" y="2252664"/>
            <a:ext cx="11209624" cy="3441941"/>
            <a:chOff x="571319" y="1597936"/>
            <a:chExt cx="8407218" cy="258145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239D37-7B10-4E49-91B0-210F5C964599}"/>
                </a:ext>
              </a:extLst>
            </p:cNvPr>
            <p:cNvSpPr txBox="1"/>
            <p:nvPr/>
          </p:nvSpPr>
          <p:spPr>
            <a:xfrm>
              <a:off x="571319" y="1597936"/>
              <a:ext cx="7848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dirty="0">
                  <a:solidFill>
                    <a:srgbClr val="000000"/>
                  </a:solidFill>
                  <a:latin typeface="Geometria"/>
                  <a:cs typeface="+mn-cs"/>
                </a:rPr>
                <a:t>Используют социальные платформы, чтобы…</a:t>
              </a:r>
              <a:endParaRPr lang="en-US" sz="1800" dirty="0">
                <a:solidFill>
                  <a:srgbClr val="000000"/>
                </a:solidFill>
                <a:latin typeface="Geometria"/>
                <a:cs typeface="+mn-cs"/>
              </a:endParaRPr>
            </a:p>
          </p:txBody>
        </p:sp>
        <p:graphicFrame>
          <p:nvGraphicFramePr>
            <p:cNvPr id="15" name="Диаграмма 14">
              <a:extLst>
                <a:ext uri="{FF2B5EF4-FFF2-40B4-BE49-F238E27FC236}">
                  <a16:creationId xmlns:a16="http://schemas.microsoft.com/office/drawing/2014/main" id="{0817FB9A-D715-4C57-A4AB-FE930C2F5E7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14583767"/>
                </p:ext>
              </p:extLst>
            </p:nvPr>
          </p:nvGraphicFramePr>
          <p:xfrm>
            <a:off x="632279" y="1967268"/>
            <a:ext cx="8346258" cy="2212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id="{99EEF445-A10D-413A-83F0-A83F46CB6968}"/>
              </a:ext>
            </a:extLst>
          </p:cNvPr>
          <p:cNvSpPr/>
          <p:nvPr/>
        </p:nvSpPr>
        <p:spPr>
          <a:xfrm>
            <a:off x="1115913" y="543296"/>
            <a:ext cx="9960183" cy="1039864"/>
          </a:xfrm>
          <a:prstGeom prst="parallelogram">
            <a:avLst>
              <a:gd name="adj" fmla="val 6655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</a:rPr>
              <a:t>Z </a:t>
            </a:r>
            <a:r>
              <a:rPr lang="ru-RU" sz="1600" dirty="0">
                <a:solidFill>
                  <a:srgbClr val="000000"/>
                </a:solidFill>
              </a:rPr>
              <a:t>имеют 9 аккаунтов в социальных платформах</a:t>
            </a:r>
          </a:p>
        </p:txBody>
      </p:sp>
    </p:spTree>
    <p:extLst>
      <p:ext uri="{BB962C8B-B14F-4D97-AF65-F5344CB8AC3E}">
        <p14:creationId xmlns:p14="http://schemas.microsoft.com/office/powerpoint/2010/main" val="31713391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0D6CBBB-0EF9-4A7A-BAC6-AEB728D282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0" r="12814"/>
          <a:stretch/>
        </p:blipFill>
        <p:spPr>
          <a:xfrm>
            <a:off x="2383233" y="135469"/>
            <a:ext cx="6878417" cy="4637477"/>
          </a:xfrm>
          <a:prstGeom prst="rect">
            <a:avLst/>
          </a:prstGeom>
        </p:spPr>
      </p:pic>
      <p:sp>
        <p:nvSpPr>
          <p:cNvPr id="8" name="Параллелограмм 7">
            <a:extLst>
              <a:ext uri="{FF2B5EF4-FFF2-40B4-BE49-F238E27FC236}">
                <a16:creationId xmlns:a16="http://schemas.microsoft.com/office/drawing/2014/main" id="{37D18C89-63AB-43B9-92FB-8D06ABB391AB}"/>
              </a:ext>
            </a:extLst>
          </p:cNvPr>
          <p:cNvSpPr/>
          <p:nvPr/>
        </p:nvSpPr>
        <p:spPr>
          <a:xfrm>
            <a:off x="794887" y="4988447"/>
            <a:ext cx="11209285" cy="1008540"/>
          </a:xfrm>
          <a:prstGeom prst="parallelogram">
            <a:avLst>
              <a:gd name="adj" fmla="val 6655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</a:rPr>
              <a:t>Необходимо комбинировать разные каналы  коммуникации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</a:rPr>
              <a:t>и создавать единое информационное пространство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9BD9C065-A036-4485-B6BE-2412E5A3BF79}"/>
              </a:ext>
            </a:extLst>
          </p:cNvPr>
          <p:cNvSpPr/>
          <p:nvPr/>
        </p:nvSpPr>
        <p:spPr>
          <a:xfrm>
            <a:off x="5089452" y="1583161"/>
            <a:ext cx="2078360" cy="17191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955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1" y="2445955"/>
            <a:ext cx="8537027" cy="1487344"/>
          </a:xfrm>
        </p:spPr>
        <p:txBody>
          <a:bodyPr/>
          <a:lstStyle/>
          <a:p>
            <a:r>
              <a:rPr lang="ru-RU" dirty="0">
                <a:solidFill>
                  <a:srgbClr val="0041B6"/>
                </a:solidFill>
              </a:rPr>
              <a:t>Чего они хотят от работы</a:t>
            </a:r>
            <a:r>
              <a:rPr lang="ru-RU" dirty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12434" y="3594127"/>
            <a:ext cx="24404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9600" b="1" dirty="0">
                <a:solidFill>
                  <a:srgbClr val="2C3D50"/>
                </a:solidFill>
                <a:latin typeface="Geometria ExtraBold" charset="0"/>
                <a:ea typeface="Geometria ExtraBold" charset="0"/>
                <a:cs typeface="Geometria ExtraBold" charset="0"/>
              </a:rPr>
              <a:t>0</a:t>
            </a:r>
            <a:r>
              <a:rPr lang="en-US" sz="9600" b="1" dirty="0">
                <a:solidFill>
                  <a:srgbClr val="2C3D50"/>
                </a:solidFill>
                <a:latin typeface="Geometria ExtraBold" charset="0"/>
                <a:ea typeface="Geometria ExtraBold" charset="0"/>
                <a:cs typeface="Geometria ExtraBold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0461879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 descr="Изображение выглядит как человек, внутренний, ноутбук, мальчи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4D4C109-0149-4E76-B9B9-3F92D1007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27609" r="10387" b="-2"/>
          <a:stretch/>
        </p:blipFill>
        <p:spPr>
          <a:xfrm>
            <a:off x="5797846" y="0"/>
            <a:ext cx="6394164" cy="6858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AF963B6-83C7-4492-B950-B2AAE4E5D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44" y="1754721"/>
            <a:ext cx="5238776" cy="500402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1800" dirty="0">
                <a:solidFill>
                  <a:srgbClr val="000000"/>
                </a:solidFill>
              </a:rPr>
              <a:t>Проходит с комфортом и в уютном коллективе</a:t>
            </a:r>
          </a:p>
          <a:p>
            <a:pPr marL="0" indent="0">
              <a:lnSpc>
                <a:spcPct val="90000"/>
              </a:lnSpc>
              <a:buNone/>
            </a:pPr>
            <a:endParaRPr lang="ru-RU" sz="1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1800" dirty="0">
                <a:solidFill>
                  <a:srgbClr val="000000"/>
                </a:solidFill>
              </a:rPr>
              <a:t>Нацелена на общий результат</a:t>
            </a:r>
          </a:p>
          <a:p>
            <a:pPr marL="0" indent="0">
              <a:lnSpc>
                <a:spcPct val="90000"/>
              </a:lnSpc>
              <a:buNone/>
            </a:pPr>
            <a:endParaRPr lang="ru-RU" sz="1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1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1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1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42" name="Параллелограмм 41">
            <a:extLst>
              <a:ext uri="{FF2B5EF4-FFF2-40B4-BE49-F238E27FC236}">
                <a16:creationId xmlns:a16="http://schemas.microsoft.com/office/drawing/2014/main" id="{3E467DC4-2EB7-4DD0-8C80-8C86ABA7C1C0}"/>
              </a:ext>
            </a:extLst>
          </p:cNvPr>
          <p:cNvSpPr/>
          <p:nvPr/>
        </p:nvSpPr>
        <p:spPr>
          <a:xfrm>
            <a:off x="5580496" y="132871"/>
            <a:ext cx="1217445" cy="531437"/>
          </a:xfrm>
          <a:prstGeom prst="parallelogram">
            <a:avLst>
              <a:gd name="adj" fmla="val 71670"/>
            </a:avLst>
          </a:prstGeom>
          <a:solidFill>
            <a:srgbClr val="F54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43" name="Параллелограмм 42">
            <a:extLst>
              <a:ext uri="{FF2B5EF4-FFF2-40B4-BE49-F238E27FC236}">
                <a16:creationId xmlns:a16="http://schemas.microsoft.com/office/drawing/2014/main" id="{08F15FAA-2701-4882-BF6A-CCFDF7B408A5}"/>
              </a:ext>
            </a:extLst>
          </p:cNvPr>
          <p:cNvSpPr/>
          <p:nvPr/>
        </p:nvSpPr>
        <p:spPr>
          <a:xfrm>
            <a:off x="351445" y="664307"/>
            <a:ext cx="5238776" cy="1388196"/>
          </a:xfrm>
          <a:prstGeom prst="parallelogram">
            <a:avLst>
              <a:gd name="adj" fmla="val 71659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FFFFFF"/>
                </a:solidFill>
              </a:rPr>
              <a:t>Идеальная работа для </a:t>
            </a:r>
            <a:r>
              <a:rPr lang="en-US" sz="2400" dirty="0">
                <a:solidFill>
                  <a:srgbClr val="FFFFFF"/>
                </a:solidFill>
              </a:rPr>
              <a:t>Z</a:t>
            </a: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48" name="Параллелограмм 47">
            <a:extLst>
              <a:ext uri="{FF2B5EF4-FFF2-40B4-BE49-F238E27FC236}">
                <a16:creationId xmlns:a16="http://schemas.microsoft.com/office/drawing/2014/main" id="{6E2ED56C-4564-483C-B177-D23D3A0CC229}"/>
              </a:ext>
            </a:extLst>
          </p:cNvPr>
          <p:cNvSpPr/>
          <p:nvPr/>
        </p:nvSpPr>
        <p:spPr>
          <a:xfrm>
            <a:off x="351143" y="4463331"/>
            <a:ext cx="6648511" cy="1718620"/>
          </a:xfrm>
          <a:prstGeom prst="parallelogram">
            <a:avLst>
              <a:gd name="adj" fmla="val 6655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rgbClr val="FF845A">
                    <a:lumMod val="75000"/>
                  </a:srgbClr>
                </a:solidFill>
              </a:rPr>
              <a:t>88% </a:t>
            </a:r>
            <a:r>
              <a:rPr lang="ru-RU" sz="1600" dirty="0">
                <a:solidFill>
                  <a:srgbClr val="000000"/>
                </a:solidFill>
              </a:rPr>
              <a:t>говорят, что для них важно быть частью правильной корпоративной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15825341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3" descr="Изображение выглядит как ноутбук, внутренний, компьютер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2B177C9-8AE0-4E46-94D6-12804ACED2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6" t="2" r="38668"/>
          <a:stretch/>
        </p:blipFill>
        <p:spPr>
          <a:xfrm>
            <a:off x="0" y="-2"/>
            <a:ext cx="6324600" cy="6857987"/>
          </a:xfrm>
          <a:prstGeom prst="rect">
            <a:avLst/>
          </a:prstGeom>
        </p:spPr>
      </p:pic>
      <p:pic>
        <p:nvPicPr>
          <p:cNvPr id="27" name="Picture 25">
            <a:extLst>
              <a:ext uri="{FF2B5EF4-FFF2-40B4-BE49-F238E27FC236}">
                <a16:creationId xmlns:a16="http://schemas.microsoft.com/office/drawing/2014/main" id="{19AE98B8-B73A-4724-B639-017087F92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Объект 2">
            <a:extLst>
              <a:ext uri="{FF2B5EF4-FFF2-40B4-BE49-F238E27FC236}">
                <a16:creationId xmlns:a16="http://schemas.microsoft.com/office/drawing/2014/main" id="{FCD1B79E-EE5F-473F-B809-9997B2C80B14}"/>
              </a:ext>
            </a:extLst>
          </p:cNvPr>
          <p:cNvSpPr txBox="1">
            <a:spLocks/>
          </p:cNvSpPr>
          <p:nvPr/>
        </p:nvSpPr>
        <p:spPr>
          <a:xfrm>
            <a:off x="6617405" y="1853981"/>
            <a:ext cx="5238776" cy="5004021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/>
              <a:buNone/>
            </a:pPr>
            <a:r>
              <a:rPr lang="ru-RU" sz="1800" dirty="0">
                <a:solidFill>
                  <a:srgbClr val="000000"/>
                </a:solidFill>
              </a:rPr>
              <a:t>Стабильна, приносит прибыль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/>
              <a:buNone/>
            </a:pPr>
            <a:endParaRPr lang="ru-RU" sz="1800" dirty="0">
              <a:solidFill>
                <a:srgbClr val="000000"/>
              </a:solidFill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/>
              <a:buNone/>
            </a:pPr>
            <a:r>
              <a:rPr lang="ru-RU" sz="1800" dirty="0">
                <a:solidFill>
                  <a:srgbClr val="000000"/>
                </a:solidFill>
              </a:rPr>
              <a:t>Полна вызовов и трудных задач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/>
              <a:buNone/>
            </a:pPr>
            <a:endParaRPr lang="ru-RU" sz="1800" dirty="0">
              <a:solidFill>
                <a:srgbClr val="000000"/>
              </a:solidFill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/>
              <a:buNone/>
            </a:pPr>
            <a:endParaRPr lang="ru-RU" sz="1800" dirty="0">
              <a:solidFill>
                <a:srgbClr val="000000"/>
              </a:solidFill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/>
              <a:buNone/>
            </a:pPr>
            <a:endParaRPr lang="ru-RU" sz="1800" dirty="0">
              <a:solidFill>
                <a:srgbClr val="000000"/>
              </a:solidFill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/>
              <a:buNone/>
            </a:pPr>
            <a:endParaRPr lang="ru-RU" sz="1800" dirty="0">
              <a:solidFill>
                <a:srgbClr val="000000"/>
              </a:solidFill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/>
              <a:buNone/>
            </a:pP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29" name="Параллелограмм 28">
            <a:extLst>
              <a:ext uri="{FF2B5EF4-FFF2-40B4-BE49-F238E27FC236}">
                <a16:creationId xmlns:a16="http://schemas.microsoft.com/office/drawing/2014/main" id="{1A4D45C6-394D-4319-809B-C80883A0B28B}"/>
              </a:ext>
            </a:extLst>
          </p:cNvPr>
          <p:cNvSpPr/>
          <p:nvPr/>
        </p:nvSpPr>
        <p:spPr>
          <a:xfrm>
            <a:off x="10772540" y="161961"/>
            <a:ext cx="1217445" cy="531437"/>
          </a:xfrm>
          <a:prstGeom prst="parallelogram">
            <a:avLst>
              <a:gd name="adj" fmla="val 71670"/>
            </a:avLst>
          </a:prstGeom>
          <a:solidFill>
            <a:srgbClr val="F54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30" name="Параллелограмм 29">
            <a:extLst>
              <a:ext uri="{FF2B5EF4-FFF2-40B4-BE49-F238E27FC236}">
                <a16:creationId xmlns:a16="http://schemas.microsoft.com/office/drawing/2014/main" id="{D05FB710-6C20-4CB4-B41C-AFB458B3800A}"/>
              </a:ext>
            </a:extLst>
          </p:cNvPr>
          <p:cNvSpPr/>
          <p:nvPr/>
        </p:nvSpPr>
        <p:spPr>
          <a:xfrm>
            <a:off x="5543489" y="693399"/>
            <a:ext cx="5238776" cy="1388196"/>
          </a:xfrm>
          <a:prstGeom prst="parallelogram">
            <a:avLst>
              <a:gd name="adj" fmla="val 71659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FFFFFF"/>
                </a:solidFill>
              </a:rPr>
              <a:t>Идеальная работа для </a:t>
            </a:r>
            <a:r>
              <a:rPr lang="en-US" sz="2400" dirty="0">
                <a:solidFill>
                  <a:srgbClr val="FFFFFF"/>
                </a:solidFill>
              </a:rPr>
              <a:t>Z</a:t>
            </a: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31" name="Параллелограмм 30">
            <a:extLst>
              <a:ext uri="{FF2B5EF4-FFF2-40B4-BE49-F238E27FC236}">
                <a16:creationId xmlns:a16="http://schemas.microsoft.com/office/drawing/2014/main" id="{CF961D62-470A-45E3-BD11-6B5D75F29322}"/>
              </a:ext>
            </a:extLst>
          </p:cNvPr>
          <p:cNvSpPr/>
          <p:nvPr/>
        </p:nvSpPr>
        <p:spPr>
          <a:xfrm>
            <a:off x="5543495" y="4574339"/>
            <a:ext cx="6648511" cy="1718620"/>
          </a:xfrm>
          <a:prstGeom prst="parallelogram">
            <a:avLst>
              <a:gd name="adj" fmla="val 47205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rgbClr val="FF845A">
                    <a:lumMod val="75000"/>
                  </a:srgbClr>
                </a:solidFill>
              </a:rPr>
              <a:t>34% </a:t>
            </a:r>
            <a:r>
              <a:rPr lang="ru-RU" sz="1600" dirty="0">
                <a:solidFill>
                  <a:srgbClr val="000000"/>
                </a:solidFill>
              </a:rPr>
              <a:t>покинут компанию из-за недостаточного количества сложных задач</a:t>
            </a:r>
          </a:p>
        </p:txBody>
      </p:sp>
    </p:spTree>
    <p:extLst>
      <p:ext uri="{BB962C8B-B14F-4D97-AF65-F5344CB8AC3E}">
        <p14:creationId xmlns:p14="http://schemas.microsoft.com/office/powerpoint/2010/main" val="20749745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1" y="2445955"/>
            <a:ext cx="8537027" cy="148734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41B6"/>
                </a:solidFill>
              </a:rPr>
              <a:t>Какая работа будет привлекательной</a:t>
            </a:r>
            <a:endParaRPr lang="en-US" dirty="0">
              <a:solidFill>
                <a:srgbClr val="0041B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12434" y="3594127"/>
            <a:ext cx="24404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rgbClr val="2C3D50"/>
                </a:solidFill>
                <a:latin typeface="Geometria ExtraBold" charset="0"/>
                <a:ea typeface="Geometria ExtraBold" charset="0"/>
                <a:cs typeface="Geometria ExtraBold" charset="0"/>
              </a:rPr>
              <a:t>0</a:t>
            </a:r>
            <a:r>
              <a:rPr lang="en-US" sz="9600" b="1" dirty="0">
                <a:solidFill>
                  <a:srgbClr val="2C3D50"/>
                </a:solidFill>
                <a:latin typeface="Geometria ExtraBold" charset="0"/>
                <a:ea typeface="Geometria ExtraBold" charset="0"/>
                <a:cs typeface="Geometria ExtraBold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949773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5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1" name="Объект 7">
            <a:extLst>
              <a:ext uri="{FF2B5EF4-FFF2-40B4-BE49-F238E27FC236}">
                <a16:creationId xmlns:a16="http://schemas.microsoft.com/office/drawing/2014/main" id="{647B3128-C286-4C65-9094-AB8C758830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9859" t="6783" r="-1828" b="-864"/>
          <a:stretch/>
        </p:blipFill>
        <p:spPr>
          <a:xfrm rot="5400000">
            <a:off x="5452778" y="287340"/>
            <a:ext cx="7026556" cy="6451892"/>
          </a:xfrm>
          <a:prstGeom prst="rect">
            <a:avLst/>
          </a:prstGeom>
        </p:spPr>
      </p:pic>
      <p:pic>
        <p:nvPicPr>
          <p:cNvPr id="15" name="Picture 17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077EB-61F4-4CB0-80E6-EA7EC440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851" y="2040895"/>
            <a:ext cx="5385104" cy="4399648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n-US" sz="18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ru-RU" sz="2000" b="0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  <a:t>Комфорт во всём</a:t>
            </a:r>
            <a:br>
              <a:rPr lang="ru-RU" sz="2000" b="0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</a:br>
            <a:br>
              <a:rPr lang="ru-RU" sz="2000" b="0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</a:br>
            <a:r>
              <a:rPr lang="ru-RU" sz="2000" b="0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  <a:t>Уютная тусовка</a:t>
            </a:r>
            <a:br>
              <a:rPr lang="ru-RU" sz="2000" b="0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</a:br>
            <a:br>
              <a:rPr lang="ru-RU" sz="2000" b="0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</a:br>
            <a:r>
              <a:rPr lang="en-US" sz="2000" b="0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  <a:t>IT-</a:t>
            </a:r>
            <a:r>
              <a:rPr lang="ru-RU" sz="2000" b="0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  <a:t>решения для работы</a:t>
            </a:r>
            <a:br>
              <a:rPr lang="ru-RU" sz="2000" b="0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</a:br>
            <a:br>
              <a:rPr lang="ru-RU" sz="2000" b="0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</a:br>
            <a:r>
              <a:rPr lang="ru-RU" sz="2000" b="0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  <a:t>Прозрачная система роста</a:t>
            </a:r>
            <a:br>
              <a:rPr lang="ru-RU" sz="2000" b="0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</a:br>
            <a:br>
              <a:rPr lang="ru-RU" sz="2000" b="0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</a:br>
            <a:r>
              <a:rPr lang="ru-RU" sz="2000" b="0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  <a:t>Признание и плюшки</a:t>
            </a:r>
            <a:endParaRPr lang="en-US" sz="3300" b="0" dirty="0">
              <a:solidFill>
                <a:srgbClr val="0000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7" name="Content Placeholder 12">
            <a:extLst>
              <a:ext uri="{FF2B5EF4-FFF2-40B4-BE49-F238E27FC236}">
                <a16:creationId xmlns:a16="http://schemas.microsoft.com/office/drawing/2014/main" id="{07CD1443-5FA5-4103-B90A-03856352C2A1}"/>
              </a:ext>
            </a:extLst>
          </p:cNvPr>
          <p:cNvSpPr txBox="1">
            <a:spLocks/>
          </p:cNvSpPr>
          <p:nvPr/>
        </p:nvSpPr>
        <p:spPr>
          <a:xfrm>
            <a:off x="762223" y="2337802"/>
            <a:ext cx="4977579" cy="363928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19" name="Параллелограмм 18">
            <a:extLst>
              <a:ext uri="{FF2B5EF4-FFF2-40B4-BE49-F238E27FC236}">
                <a16:creationId xmlns:a16="http://schemas.microsoft.com/office/drawing/2014/main" id="{63AEBACA-2686-407F-AEFC-8AAD6AFEE158}"/>
              </a:ext>
            </a:extLst>
          </p:cNvPr>
          <p:cNvSpPr/>
          <p:nvPr/>
        </p:nvSpPr>
        <p:spPr>
          <a:xfrm>
            <a:off x="351142" y="636918"/>
            <a:ext cx="5229356" cy="1403983"/>
          </a:xfrm>
          <a:prstGeom prst="parallelogram">
            <a:avLst>
              <a:gd name="adj" fmla="val 71670"/>
            </a:avLst>
          </a:prstGeom>
          <a:solidFill>
            <a:srgbClr val="F54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FFFF"/>
                </a:solidFill>
              </a:rPr>
              <a:t>Must-have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21" name="Параллелограмм 20">
            <a:extLst>
              <a:ext uri="{FF2B5EF4-FFF2-40B4-BE49-F238E27FC236}">
                <a16:creationId xmlns:a16="http://schemas.microsoft.com/office/drawing/2014/main" id="{971B5E76-68AC-4D85-AE4A-66A8EF42EADA}"/>
              </a:ext>
            </a:extLst>
          </p:cNvPr>
          <p:cNvSpPr/>
          <p:nvPr/>
        </p:nvSpPr>
        <p:spPr>
          <a:xfrm>
            <a:off x="5580496" y="132870"/>
            <a:ext cx="1217445" cy="504044"/>
          </a:xfrm>
          <a:prstGeom prst="parallelogram">
            <a:avLst>
              <a:gd name="adj" fmla="val 71659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1038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1" y="2445955"/>
            <a:ext cx="8537027" cy="1487344"/>
          </a:xfrm>
        </p:spPr>
        <p:txBody>
          <a:bodyPr/>
          <a:lstStyle/>
          <a:p>
            <a:r>
              <a:rPr lang="ru-RU" dirty="0">
                <a:solidFill>
                  <a:srgbClr val="0041B6"/>
                </a:solidFill>
              </a:rPr>
              <a:t>Кто уже привлекает поколение </a:t>
            </a:r>
            <a:r>
              <a:rPr lang="en-US" dirty="0">
                <a:solidFill>
                  <a:srgbClr val="0041B6"/>
                </a:solidFill>
              </a:rPr>
              <a:t>Z</a:t>
            </a:r>
            <a:r>
              <a:rPr lang="ru-RU" dirty="0">
                <a:solidFill>
                  <a:srgbClr val="0041B6"/>
                </a:solidFill>
              </a:rPr>
              <a:t>?</a:t>
            </a:r>
            <a:endParaRPr lang="en-US" dirty="0">
              <a:solidFill>
                <a:srgbClr val="0041B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12434" y="3594127"/>
            <a:ext cx="24404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rgbClr val="2C3D50"/>
                </a:solidFill>
                <a:latin typeface="Geometria ExtraBold" charset="0"/>
                <a:ea typeface="Geometria ExtraBold" charset="0"/>
                <a:cs typeface="Geometria ExtraBold" charset="0"/>
              </a:rPr>
              <a:t>05</a:t>
            </a:r>
            <a:endParaRPr lang="en-US" sz="9600" b="1" dirty="0">
              <a:solidFill>
                <a:srgbClr val="2C3D50"/>
              </a:solidFill>
              <a:latin typeface="Geometria ExtraBold" charset="0"/>
              <a:ea typeface="Geometria ExtraBold" charset="0"/>
              <a:cs typeface="Geometria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6222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C6B9DD-3D19-40DF-BF50-A148D5B9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Какие работодатели уже привлекают поколение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Z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EB4EB3-35D9-4842-BB09-301967F69F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180" t="36281" r="32188" b="14820"/>
          <a:stretch/>
        </p:blipFill>
        <p:spPr>
          <a:xfrm>
            <a:off x="356908" y="1736489"/>
            <a:ext cx="9794744" cy="43014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EF5BC2-6285-4759-B2B2-A94F30EE727D}"/>
              </a:ext>
            </a:extLst>
          </p:cNvPr>
          <p:cNvSpPr txBox="1"/>
          <p:nvPr/>
        </p:nvSpPr>
        <p:spPr>
          <a:xfrm>
            <a:off x="356908" y="6330135"/>
            <a:ext cx="10464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FFFFFF">
                    <a:lumMod val="50000"/>
                  </a:srgbClr>
                </a:solidFill>
                <a:latin typeface="Geometria"/>
                <a:cs typeface="+mn-cs"/>
              </a:rPr>
              <a:t>Источник: </a:t>
            </a:r>
            <a:r>
              <a:rPr lang="en-US" sz="1400" dirty="0">
                <a:solidFill>
                  <a:srgbClr val="FFFFFF">
                    <a:lumMod val="50000"/>
                  </a:srgbClr>
                </a:solidFill>
                <a:latin typeface="Geometria"/>
                <a:cs typeface="+mn-cs"/>
              </a:rPr>
              <a:t>Career.ru</a:t>
            </a:r>
            <a:r>
              <a:rPr lang="ru-RU" sz="1400" dirty="0">
                <a:solidFill>
                  <a:srgbClr val="FFFFFF">
                    <a:lumMod val="50000"/>
                  </a:srgbClr>
                </a:solidFill>
                <a:latin typeface="Geometria"/>
                <a:cs typeface="+mn-cs"/>
              </a:rPr>
              <a:t>,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BF50AF-E76C-43E7-A4BB-DEF907A14CBD}"/>
              </a:ext>
            </a:extLst>
          </p:cNvPr>
          <p:cNvSpPr txBox="1"/>
          <p:nvPr/>
        </p:nvSpPr>
        <p:spPr>
          <a:xfrm>
            <a:off x="356908" y="5903454"/>
            <a:ext cx="104640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Geometria"/>
                <a:cs typeface="+mn-cs"/>
              </a:rPr>
              <a:t>(% от общего количества вакансий за первое полугодие 2018 г.)</a:t>
            </a:r>
          </a:p>
        </p:txBody>
      </p:sp>
      <p:sp>
        <p:nvSpPr>
          <p:cNvPr id="15" name="Параллелограмм 14">
            <a:extLst>
              <a:ext uri="{FF2B5EF4-FFF2-40B4-BE49-F238E27FC236}">
                <a16:creationId xmlns:a16="http://schemas.microsoft.com/office/drawing/2014/main" id="{0330BE5D-6E36-4282-B655-808F6A99BC93}"/>
              </a:ext>
            </a:extLst>
          </p:cNvPr>
          <p:cNvSpPr/>
          <p:nvPr/>
        </p:nvSpPr>
        <p:spPr>
          <a:xfrm>
            <a:off x="6869526" y="3043176"/>
            <a:ext cx="5190812" cy="3180892"/>
          </a:xfrm>
          <a:prstGeom prst="parallelogram">
            <a:avLst>
              <a:gd name="adj" fmla="val 16475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srgbClr val="000000"/>
                </a:solidFill>
              </a:rPr>
              <a:t>Тренды 2017-2018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ru-RU" sz="1500" dirty="0">
              <a:solidFill>
                <a:srgbClr val="000000"/>
              </a:solidFill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0000"/>
                </a:solidFill>
              </a:rPr>
              <a:t>спрос на специалистов в сфере искусственного интеллекта и машинного обучения </a:t>
            </a:r>
            <a:r>
              <a:rPr lang="ru-RU" sz="1600" dirty="0">
                <a:solidFill>
                  <a:srgbClr val="FEFFFE">
                    <a:lumMod val="75000"/>
                  </a:srgbClr>
                </a:solidFill>
              </a:rPr>
              <a:t>↑</a:t>
            </a:r>
            <a:r>
              <a:rPr lang="ru-RU" sz="1500" dirty="0">
                <a:solidFill>
                  <a:srgbClr val="000000"/>
                </a:solidFill>
              </a:rPr>
              <a:t> в 16 раз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0000"/>
                </a:solidFill>
              </a:rPr>
              <a:t>спрос на специалистов в сфере </a:t>
            </a:r>
            <a:r>
              <a:rPr lang="ru-RU" sz="1500" dirty="0" err="1">
                <a:solidFill>
                  <a:srgbClr val="000000"/>
                </a:solidFill>
              </a:rPr>
              <a:t>блокчейн</a:t>
            </a:r>
            <a:r>
              <a:rPr lang="ru-RU" sz="1500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FEFFFE">
                    <a:lumMod val="75000"/>
                  </a:srgbClr>
                </a:solidFill>
              </a:rPr>
              <a:t>↑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ru-RU" sz="1500" dirty="0">
                <a:solidFill>
                  <a:srgbClr val="000000"/>
                </a:solidFill>
              </a:rPr>
              <a:t>в 35 раз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9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50A1BA-A361-674C-BABC-C83B546B1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«Продавцы» на рынке труда 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(трактовки рынка труда)</a:t>
            </a:r>
          </a:p>
        </p:txBody>
      </p:sp>
      <p:sp>
        <p:nvSpPr>
          <p:cNvPr id="16386" name="Содержимое 6">
            <a:extLst>
              <a:ext uri="{FF2B5EF4-FFF2-40B4-BE49-F238E27FC236}">
                <a16:creationId xmlns:a16="http://schemas.microsoft.com/office/drawing/2014/main" id="{23899309-A807-7044-B13C-C2C3A06F321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pPr marL="0" indent="0" eaLnBrk="1" hangingPunct="1">
              <a:buNone/>
            </a:pPr>
            <a:endParaRPr lang="ru-RU" alt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4BF9D72-3D3D-2C49-A09A-A02C8C8440C4}"/>
              </a:ext>
            </a:extLst>
          </p:cNvPr>
          <p:cNvSpPr/>
          <p:nvPr/>
        </p:nvSpPr>
        <p:spPr>
          <a:xfrm>
            <a:off x="837561" y="1982283"/>
            <a:ext cx="4937246" cy="21925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700" b="1" dirty="0">
                <a:solidFill>
                  <a:srgbClr val="C00000"/>
                </a:solidFill>
              </a:rPr>
              <a:t>«УЗКАЯ» ТРАКТОВКА РТ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700" dirty="0">
                <a:solidFill>
                  <a:schemeClr val="tx1"/>
                </a:solidFill>
              </a:rPr>
              <a:t>«Продавцы» на РТ </a:t>
            </a:r>
            <a:r>
              <a:rPr lang="ru-RU" sz="1700" b="1" dirty="0">
                <a:solidFill>
                  <a:srgbClr val="C00000"/>
                </a:solidFill>
              </a:rPr>
              <a:t>=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700" dirty="0">
                <a:solidFill>
                  <a:schemeClr val="tx1"/>
                </a:solidFill>
              </a:rPr>
              <a:t>1.Незанятое население, ищущее работу</a:t>
            </a:r>
          </a:p>
          <a:p>
            <a:pPr indent="-342900" algn="ctr">
              <a:lnSpc>
                <a:spcPct val="80000"/>
              </a:lnSpc>
              <a:defRPr/>
            </a:pPr>
            <a:r>
              <a:rPr lang="ru-RU" sz="1700" b="1" dirty="0">
                <a:solidFill>
                  <a:srgbClr val="C00000"/>
                </a:solidFill>
              </a:rPr>
              <a:t>+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700" dirty="0">
                <a:solidFill>
                  <a:schemeClr val="tx1"/>
                </a:solidFill>
              </a:rPr>
              <a:t>2. Имеющие занятие, но не удовлетворенные работой и ищущие другую или дополнительную работу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700" b="1" dirty="0">
                <a:solidFill>
                  <a:srgbClr val="C00000"/>
                </a:solidFill>
              </a:rPr>
              <a:t>+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700" dirty="0">
                <a:solidFill>
                  <a:schemeClr val="tx1"/>
                </a:solidFill>
              </a:rPr>
              <a:t>3. Занятые, находящихся под риском увольнения</a:t>
            </a:r>
            <a:r>
              <a:rPr lang="ru-RU" sz="1700" dirty="0"/>
              <a:t>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7318497-9ABB-3C46-84E4-5286D6686768}"/>
              </a:ext>
            </a:extLst>
          </p:cNvPr>
          <p:cNvSpPr/>
          <p:nvPr/>
        </p:nvSpPr>
        <p:spPr>
          <a:xfrm>
            <a:off x="6348785" y="1946292"/>
            <a:ext cx="5008215" cy="2228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700" b="1" dirty="0">
                <a:solidFill>
                  <a:schemeClr val="accent4">
                    <a:lumMod val="50000"/>
                  </a:schemeClr>
                </a:solidFill>
              </a:rPr>
              <a:t>«РАСШИРИТЕЛЬНАЯ» </a:t>
            </a:r>
            <a:br>
              <a:rPr lang="ru-RU" sz="17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700" b="1" dirty="0">
                <a:solidFill>
                  <a:schemeClr val="accent4">
                    <a:lumMod val="50000"/>
                  </a:schemeClr>
                </a:solidFill>
              </a:rPr>
              <a:t>ТРАКТОВКА   РТ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700" dirty="0">
                <a:solidFill>
                  <a:schemeClr val="tx1"/>
                </a:solidFill>
              </a:rPr>
              <a:t>«Продавцы» на РТ </a:t>
            </a:r>
            <a:r>
              <a:rPr lang="ru-RU" sz="1700" b="1" dirty="0">
                <a:solidFill>
                  <a:schemeClr val="accent4">
                    <a:lumMod val="75000"/>
                  </a:schemeClr>
                </a:solidFill>
              </a:rPr>
              <a:t>=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700" dirty="0">
                <a:solidFill>
                  <a:schemeClr val="tx1"/>
                </a:solidFill>
              </a:rPr>
              <a:t>1.Люди, ищущие работу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700" b="1" dirty="0">
                <a:solidFill>
                  <a:schemeClr val="accent4">
                    <a:lumMod val="75000"/>
                  </a:schemeClr>
                </a:solidFill>
              </a:rPr>
              <a:t>+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700" dirty="0">
                <a:solidFill>
                  <a:schemeClr val="tx1"/>
                </a:solidFill>
              </a:rPr>
              <a:t>2. Занятые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5D41BC2-D880-F44E-A668-A5B197ED50BB}"/>
              </a:ext>
            </a:extLst>
          </p:cNvPr>
          <p:cNvSpPr/>
          <p:nvPr/>
        </p:nvSpPr>
        <p:spPr>
          <a:xfrm>
            <a:off x="837561" y="4427885"/>
            <a:ext cx="10350392" cy="17423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700" b="1" dirty="0">
                <a:solidFill>
                  <a:srgbClr val="0070C0"/>
                </a:solidFill>
              </a:rPr>
              <a:t>КОМПРОМИССНЫЙ ВАРИАНТ ТРАКТОВКИ РТ 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700" dirty="0">
                <a:solidFill>
                  <a:schemeClr val="tx1"/>
                </a:solidFill>
              </a:rPr>
              <a:t>«Продавцы» на РТ </a:t>
            </a:r>
            <a:r>
              <a:rPr lang="ru-RU" sz="1700" b="1" dirty="0">
                <a:solidFill>
                  <a:srgbClr val="0070C0"/>
                </a:solidFill>
              </a:rPr>
              <a:t>=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700" dirty="0">
                <a:solidFill>
                  <a:schemeClr val="tx1"/>
                </a:solidFill>
              </a:rPr>
              <a:t>1.«Фактические» безработные (ищущие работу, т.е. фактически пребывающие на РТ)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700" b="1" dirty="0">
                <a:solidFill>
                  <a:srgbClr val="0070C0"/>
                </a:solidFill>
              </a:rPr>
              <a:t>+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700" dirty="0">
                <a:solidFill>
                  <a:schemeClr val="tx1"/>
                </a:solidFill>
              </a:rPr>
              <a:t>2. «Потенциальные» безработные (занятые, </a:t>
            </a:r>
            <a:br>
              <a:rPr lang="ru-RU" sz="1700" dirty="0">
                <a:solidFill>
                  <a:schemeClr val="tx1"/>
                </a:solidFill>
              </a:rPr>
            </a:br>
            <a:r>
              <a:rPr lang="ru-RU" sz="1700" dirty="0">
                <a:solidFill>
                  <a:schemeClr val="tx1"/>
                </a:solidFill>
              </a:rPr>
              <a:t>которые могут  сменить рабочее место, уволены работодателем, т.е. пребывающие потенциально на РТ)</a:t>
            </a:r>
          </a:p>
        </p:txBody>
      </p:sp>
    </p:spTree>
    <p:extLst>
      <p:ext uri="{BB962C8B-B14F-4D97-AF65-F5344CB8AC3E}">
        <p14:creationId xmlns:p14="http://schemas.microsoft.com/office/powerpoint/2010/main" val="42575506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82101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Благодарю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за внимание</a:t>
            </a:r>
            <a:r>
              <a:rPr lang="en-US" b="1" dirty="0">
                <a:solidFill>
                  <a:srgbClr val="002060"/>
                </a:solidFill>
              </a:rPr>
              <a:t>!!!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574243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rgbClr val="C00000"/>
                </a:solidFill>
              </a:rPr>
              <a:t>Natalia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Loktyu</a:t>
            </a:r>
            <a:r>
              <a:rPr lang="en-US" b="1" dirty="0">
                <a:solidFill>
                  <a:srgbClr val="C00000"/>
                </a:solidFill>
              </a:rPr>
              <a:t>k</a:t>
            </a:r>
            <a:r>
              <a:rPr lang="ru-RU" b="1" dirty="0" err="1">
                <a:solidFill>
                  <a:srgbClr val="C00000"/>
                </a:solidFill>
              </a:rPr>
              <a:t>hina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es-ES" b="1" cap="none" dirty="0">
                <a:solidFill>
                  <a:srgbClr val="002060"/>
                </a:solidFill>
              </a:rPr>
              <a:t>ph</a:t>
            </a:r>
            <a:r>
              <a:rPr lang="en-US" b="1" cap="none" dirty="0">
                <a:solidFill>
                  <a:srgbClr val="002060"/>
                </a:solidFill>
              </a:rPr>
              <a:t>.: +7(985)773-14-61</a:t>
            </a:r>
            <a:endParaRPr lang="ru-RU" b="1" cap="none" dirty="0">
              <a:solidFill>
                <a:srgbClr val="002060"/>
              </a:solidFill>
            </a:endParaRPr>
          </a:p>
          <a:p>
            <a:pPr algn="ctr"/>
            <a:r>
              <a:rPr lang="en-US" b="1" cap="none" dirty="0">
                <a:solidFill>
                  <a:srgbClr val="002060"/>
                </a:solidFill>
              </a:rPr>
              <a:t>e-mail: </a:t>
            </a:r>
            <a:r>
              <a:rPr lang="en-US" b="1" cap="none" dirty="0" err="1">
                <a:solidFill>
                  <a:srgbClr val="002060"/>
                </a:solidFill>
              </a:rPr>
              <a:t>loktn@mail.ru</a:t>
            </a:r>
            <a:endParaRPr lang="ru-RU" b="1" cap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97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>
            <a:extLst>
              <a:ext uri="{FF2B5EF4-FFF2-40B4-BE49-F238E27FC236}">
                <a16:creationId xmlns:a16="http://schemas.microsoft.com/office/drawing/2014/main" id="{C3248017-FD39-D840-A538-D2A1B889D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4000" b="1" dirty="0">
                <a:solidFill>
                  <a:schemeClr val="accent2">
                    <a:lumMod val="75000"/>
                  </a:schemeClr>
                </a:solidFill>
              </a:rPr>
              <a:t>ЗАЧЕМ анализировать и прогнозировать ситуацию на рынке труда?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9C4A586B-B60B-A041-A794-5575886EEFE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84664" y="1849292"/>
            <a:ext cx="10418334" cy="535463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20000"/>
              <a:buNone/>
              <a:defRPr/>
            </a:pPr>
            <a:endParaRPr lang="ru-RU" sz="800" b="1" dirty="0"/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20000"/>
              <a:buFont typeface="Wingdings 3" panose="05040102010807070707" pitchFamily="18" charset="2"/>
              <a:buChar char=""/>
              <a:defRPr/>
            </a:pPr>
            <a:r>
              <a:rPr lang="ru-RU" sz="1700" b="1" dirty="0">
                <a:solidFill>
                  <a:srgbClr val="C00000"/>
                </a:solidFill>
              </a:rPr>
              <a:t>Экономическая значимость проблем рынка труда</a:t>
            </a:r>
            <a:r>
              <a:rPr lang="ru-RU" sz="1700" b="1" dirty="0"/>
              <a:t>, </a:t>
            </a:r>
            <a:r>
              <a:rPr lang="ru-RU" sz="1700" dirty="0"/>
              <a:t>т.е. труд один из основных факторов производства.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20000"/>
              <a:buFont typeface="Wingdings 3" panose="05040102010807070707" pitchFamily="18" charset="2"/>
              <a:buChar char=""/>
              <a:defRPr/>
            </a:pPr>
            <a:r>
              <a:rPr lang="ru-RU" sz="1700" b="1" dirty="0">
                <a:solidFill>
                  <a:srgbClr val="C00000"/>
                </a:solidFill>
              </a:rPr>
              <a:t>Социальная значимость проблем рынка труда</a:t>
            </a:r>
            <a:r>
              <a:rPr lang="ru-RU" sz="1700" dirty="0"/>
              <a:t>, исходя из высокой вовлеченности населения в систему наемного труда, определяется его ролью в обеспечении уровня благосостояния работников и членов их семей, в формировании социально-психологического «климата» в обществе;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20000"/>
              <a:buFont typeface="Wingdings 3" panose="05040102010807070707" pitchFamily="18" charset="2"/>
              <a:buChar char=""/>
              <a:defRPr/>
            </a:pPr>
            <a:r>
              <a:rPr lang="ru-RU" sz="1700" b="1" dirty="0">
                <a:solidFill>
                  <a:srgbClr val="C00000"/>
                </a:solidFill>
              </a:rPr>
              <a:t>В</a:t>
            </a:r>
            <a:r>
              <a:rPr lang="x-none" sz="1700" b="1" dirty="0">
                <a:solidFill>
                  <a:srgbClr val="C00000"/>
                </a:solidFill>
              </a:rPr>
              <a:t>лияние</a:t>
            </a:r>
            <a:r>
              <a:rPr lang="ru-RU" sz="1700" b="1" dirty="0">
                <a:solidFill>
                  <a:srgbClr val="C00000"/>
                </a:solidFill>
              </a:rPr>
              <a:t> </a:t>
            </a:r>
            <a:r>
              <a:rPr lang="x-none" sz="1700" b="1" dirty="0">
                <a:solidFill>
                  <a:srgbClr val="C00000"/>
                </a:solidFill>
              </a:rPr>
              <a:t>на рынок труда неблагоприятных тенденций</a:t>
            </a:r>
            <a:r>
              <a:rPr lang="ru-RU" sz="1700" dirty="0"/>
              <a:t>: </a:t>
            </a:r>
            <a:r>
              <a:rPr lang="x-none" sz="1700" dirty="0"/>
              <a:t>сокращение численности населения трудоспособного возраста, низкая мобильность рабочей силы, несоответствие структуры профобразования потребностям рынка труда, низкое качество рабочих мест и невысокий уровень оплаты труда в ряде отраслей и т.д.;</a:t>
            </a:r>
            <a:endParaRPr lang="ru-RU" sz="1700" dirty="0"/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20000"/>
              <a:buFont typeface="Wingdings 3" panose="05040102010807070707" pitchFamily="18" charset="2"/>
              <a:buChar char=""/>
              <a:defRPr/>
            </a:pPr>
            <a:r>
              <a:rPr lang="ru-RU" sz="1700" b="1" dirty="0">
                <a:solidFill>
                  <a:srgbClr val="C00000"/>
                </a:solidFill>
              </a:rPr>
              <a:t>Невозможность экономики с помощью механизмов саморегулирования решить насущные социальные проблемы</a:t>
            </a:r>
            <a:r>
              <a:rPr lang="ru-RU" sz="1700" dirty="0"/>
              <a:t>,  поскольку «рыночная экономика основана на конкуренции и ей нет дела до социальной справедливости»;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20000"/>
              <a:buFont typeface="Wingdings 3" panose="05040102010807070707" pitchFamily="18" charset="2"/>
              <a:buChar char=""/>
              <a:defRPr/>
            </a:pPr>
            <a:r>
              <a:rPr lang="ru-RU" sz="1700" b="1" dirty="0">
                <a:solidFill>
                  <a:srgbClr val="C00000"/>
                </a:solidFill>
              </a:rPr>
              <a:t>П</a:t>
            </a:r>
            <a:r>
              <a:rPr lang="x-none" sz="1700" b="1" dirty="0">
                <a:solidFill>
                  <a:srgbClr val="C00000"/>
                </a:solidFill>
              </a:rPr>
              <a:t>остоянн</a:t>
            </a:r>
            <a:r>
              <a:rPr lang="ru-RU" sz="1700" b="1" dirty="0" err="1">
                <a:solidFill>
                  <a:srgbClr val="C00000"/>
                </a:solidFill>
              </a:rPr>
              <a:t>ое</a:t>
            </a:r>
            <a:r>
              <a:rPr lang="x-none" sz="1700" b="1" dirty="0">
                <a:solidFill>
                  <a:srgbClr val="C00000"/>
                </a:solidFill>
              </a:rPr>
              <a:t> развитие</a:t>
            </a:r>
            <a:r>
              <a:rPr lang="ru-RU" sz="1700" b="1" dirty="0">
                <a:solidFill>
                  <a:srgbClr val="C00000"/>
                </a:solidFill>
              </a:rPr>
              <a:t> </a:t>
            </a:r>
            <a:r>
              <a:rPr lang="x-none" sz="1700" b="1" dirty="0">
                <a:solidFill>
                  <a:srgbClr val="C00000"/>
                </a:solidFill>
              </a:rPr>
              <a:t>рынка труда</a:t>
            </a:r>
            <a:r>
              <a:rPr lang="x-none" sz="1700" dirty="0"/>
              <a:t>, из-за которого растет потребность в разработке новых и совершенствовании сложившихся направлений его регулирован</a:t>
            </a:r>
            <a:r>
              <a:rPr lang="x-none" sz="1600" dirty="0"/>
              <a:t>ия.  </a:t>
            </a:r>
            <a:endParaRPr lang="ru-RU" sz="1600" dirty="0"/>
          </a:p>
          <a:p>
            <a:pPr>
              <a:buFont typeface="Wingdings 3" panose="05040102010807070707" pitchFamily="18" charset="2"/>
              <a:buChar char="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54121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Ретро</Template>
  <TotalTime>5906</TotalTime>
  <Words>3647</Words>
  <Application>Microsoft Macintosh PowerPoint</Application>
  <PresentationFormat>Широкоэкранный</PresentationFormat>
  <Paragraphs>1164</Paragraphs>
  <Slides>80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9" baseType="lpstr">
      <vt:lpstr>Arial</vt:lpstr>
      <vt:lpstr>Calibri</vt:lpstr>
      <vt:lpstr>Calibri Light</vt:lpstr>
      <vt:lpstr>Geometria</vt:lpstr>
      <vt:lpstr>Geometria ExtraBold</vt:lpstr>
      <vt:lpstr>Times New Roman</vt:lpstr>
      <vt:lpstr>Wingdings</vt:lpstr>
      <vt:lpstr>Wingdings 3</vt:lpstr>
      <vt:lpstr>Ретро</vt:lpstr>
      <vt:lpstr>Анализ и прогнозирование  рынка труда.  Тренды занятости, теория  поколений и профессии будущего. </vt:lpstr>
      <vt:lpstr>План занятия</vt:lpstr>
      <vt:lpstr>Презентация PowerPoint</vt:lpstr>
      <vt:lpstr>Условия формирования рынка труда</vt:lpstr>
      <vt:lpstr>Объект сделки на  рынке труда</vt:lpstr>
      <vt:lpstr>Фазы воспроизводства рабочей силы</vt:lpstr>
      <vt:lpstr>«Покупатель» на рынке труда  собственник средств производства, выступающий как работодатель</vt:lpstr>
      <vt:lpstr>«Продавцы» на рынке труда  (трактовки рынка труда)</vt:lpstr>
      <vt:lpstr>ЗАЧЕМ анализировать и прогнозировать ситуацию на рынке труда?</vt:lpstr>
      <vt:lpstr>Источники информации  о рынке труда</vt:lpstr>
      <vt:lpstr>Выборочные обследования рабочей силы –  роль Международной организации труда  </vt:lpstr>
      <vt:lpstr>Выборочные обследования  рабочей силы в России</vt:lpstr>
      <vt:lpstr>Рабочая сила и лица, не входящие в состав рабочей силы, 2018 год, тыс. чел.</vt:lpstr>
      <vt:lpstr>Рабочая сила по возрастным группам, 2018 год, тыс. человек </vt:lpstr>
      <vt:lpstr>Трудовые ресурсы</vt:lpstr>
      <vt:lpstr>Лица в трудоспособном возрасте, не входящие в состав рабочей силы, 2018 г., тыс. чел.</vt:lpstr>
      <vt:lpstr>Показатели рынка труда</vt:lpstr>
      <vt:lpstr>Прогнозирование ситуации  на рынке труда</vt:lpstr>
      <vt:lpstr>Факторный прогноз </vt:lpstr>
      <vt:lpstr>Факторы, влияющие  на спрос на рынке труда</vt:lpstr>
      <vt:lpstr>Факторы, влияющие  на предложение на рынке труда</vt:lpstr>
      <vt:lpstr>Баланс трудовых ресурсов</vt:lpstr>
      <vt:lpstr>Баланс трудовых ресурсов  в Законе РФ от 19.04.1991 № 1032-1 «О занятости населения в Российской Федерации»</vt:lpstr>
      <vt:lpstr>Прогноз баланса трудовых ресурсов  на 2017-2019 гг., тыс. чел (ресурсная часть)</vt:lpstr>
      <vt:lpstr>Прогноз баланса трудовых ресурсов  на 2017-2019 гг., тыс. чел (распределительная часть)</vt:lpstr>
      <vt:lpstr>Презентация PowerPoint</vt:lpstr>
      <vt:lpstr>Удельный вес численности рабочей силы в численности населения, 2017 г., %</vt:lpstr>
      <vt:lpstr>Уровень безработицы,  2017 год, в %</vt:lpstr>
      <vt:lpstr>Уровень участия в рабочей силе,  в среднем за март-май 2019, в %</vt:lpstr>
      <vt:lpstr>Уровень занятости,  в среднем за март-май 2019, в %</vt:lpstr>
      <vt:lpstr>Уровень безработицы,  в среднем за март-май 2019, в %</vt:lpstr>
      <vt:lpstr>Безработица в Приволжском федеральном округе,  2018 год (по данным обследований рабочей силы)</vt:lpstr>
      <vt:lpstr>Динамика и структура  занятости и безработицы</vt:lpstr>
      <vt:lpstr>Уровень безработицы в России</vt:lpstr>
      <vt:lpstr>Уровень безработицы по возрасту</vt:lpstr>
      <vt:lpstr>Занятость по видам экономической деятельности, 2017 г., тыс. чел.</vt:lpstr>
      <vt:lpstr>Среднемесячная начисленная заработная плата работников организаций, 2018 год, руб.</vt:lpstr>
      <vt:lpstr>Презентация PowerPoint</vt:lpstr>
      <vt:lpstr>Цифровизация экономики</vt:lpstr>
      <vt:lpstr>Презентация PowerPoint</vt:lpstr>
      <vt:lpstr>Презентация PowerPoint</vt:lpstr>
      <vt:lpstr>Изменение мира профессий</vt:lpstr>
      <vt:lpstr>Доклад Глобальной комиссии  по вопросам будущего сферы труда (2019 г.)</vt:lpstr>
      <vt:lpstr>Будущее сферы труда</vt:lpstr>
      <vt:lpstr>Формы нестандартной занятости</vt:lpstr>
      <vt:lpstr>Новые формы занятости:</vt:lpstr>
      <vt:lpstr>Новые формы занятости:</vt:lpstr>
      <vt:lpstr>Неустойчивая занятость  (прекаризация занятости)</vt:lpstr>
      <vt:lpstr> Расширение бедности  работающего населения</vt:lpstr>
      <vt:lpstr>Чрезмерная занятость работников</vt:lpstr>
      <vt:lpstr>Чрезмерная занятость работников</vt:lpstr>
      <vt:lpstr>Чрезмерная занятость работников</vt:lpstr>
      <vt:lpstr>Чрезмерная занятость работников</vt:lpstr>
      <vt:lpstr>Проблема несоответствия навыков работников современным рабочим местам</vt:lpstr>
      <vt:lpstr>Профессии будущего</vt:lpstr>
      <vt:lpstr>10 самых востребованных компетенций будущего (Аналитика Всемирного экономического форума)</vt:lpstr>
      <vt:lpstr>Ключевые компетенции</vt:lpstr>
      <vt:lpstr>Презентация PowerPoint</vt:lpstr>
      <vt:lpstr>Теория пяти поколений</vt:lpstr>
      <vt:lpstr>Теория пяти поколений </vt:lpstr>
      <vt:lpstr>Теория пяти поколений</vt:lpstr>
      <vt:lpstr>Теория пяти поколений</vt:lpstr>
      <vt:lpstr>Теория пяти поколений</vt:lpstr>
      <vt:lpstr>Теория пяти поколений</vt:lpstr>
      <vt:lpstr>Теория поколений и рынок труда</vt:lpstr>
      <vt:lpstr>Z</vt:lpstr>
      <vt:lpstr>Презентация PowerPoint</vt:lpstr>
      <vt:lpstr>Презентация PowerPoint</vt:lpstr>
      <vt:lpstr>Презентация PowerPoint</vt:lpstr>
      <vt:lpstr>Как их привлечь?</vt:lpstr>
      <vt:lpstr>Презентация PowerPoint</vt:lpstr>
      <vt:lpstr>Презентация PowerPoint</vt:lpstr>
      <vt:lpstr>Чего они хотят от работы?</vt:lpstr>
      <vt:lpstr>Презентация PowerPoint</vt:lpstr>
      <vt:lpstr>Презентация PowerPoint</vt:lpstr>
      <vt:lpstr>Какая работа будет привлекательной</vt:lpstr>
      <vt:lpstr> Комфорт во всём  Уютная тусовка  IT-решения для работы  Прозрачная система роста  Признание и плюшки</vt:lpstr>
      <vt:lpstr>Кто уже привлекает поколение Z?</vt:lpstr>
      <vt:lpstr>Какие работодатели уже привлекают поколение Z</vt:lpstr>
      <vt:lpstr>Благодарю  за внимание!!!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Self-management in labor market regulation - opportunities for development, good practice</dc:title>
  <dc:creator>ASUS</dc:creator>
  <cp:lastModifiedBy>Локтюхина</cp:lastModifiedBy>
  <cp:revision>137</cp:revision>
  <cp:lastPrinted>2019-04-17T16:06:32Z</cp:lastPrinted>
  <dcterms:created xsi:type="dcterms:W3CDTF">2019-03-30T16:29:30Z</dcterms:created>
  <dcterms:modified xsi:type="dcterms:W3CDTF">2019-07-04T21:38:36Z</dcterms:modified>
</cp:coreProperties>
</file>